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19"/>
  </p:notesMasterIdLst>
  <p:sldIdLst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65C5A-EEDD-4FCA-A160-C89DA99030D1}" type="datetimeFigureOut">
              <a:rPr lang="en-GB" smtClean="0"/>
              <a:pPr/>
              <a:t>21/04/2014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30B2B-0A48-423F-AF29-C58794F01A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245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30B2B-0A48-423F-AF29-C58794F01A0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047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Title, JBT FoodTech (blue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Platshållare för rubrik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>
            <a:lvl1pPr algn="ctr">
              <a:defRPr sz="3600" smtClean="0">
                <a:latin typeface="Arial" charset="0"/>
              </a:defRPr>
            </a:lvl1pPr>
          </a:lstStyle>
          <a:p>
            <a:r>
              <a:rPr lang="en-GB" smtClean="0"/>
              <a:t>Click to edit Master title style</a:t>
            </a:r>
          </a:p>
        </p:txBody>
      </p:sp>
      <p:sp>
        <p:nvSpPr>
          <p:cNvPr id="48132" name="Platshållare för text 2"/>
          <p:cNvSpPr>
            <a:spLocks noGrp="1"/>
          </p:cNvSpPr>
          <p:nvPr>
            <p:ph type="subTitle" idx="1"/>
          </p:nvPr>
        </p:nvSpPr>
        <p:spPr>
          <a:xfrm>
            <a:off x="1371600" y="30734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400" smtClean="0">
                <a:latin typeface="Arial" charset="0"/>
              </a:defRPr>
            </a:lvl1pPr>
          </a:lstStyle>
          <a:p>
            <a:r>
              <a:rPr lang="en-GB" smtClean="0"/>
              <a:t>Click to edit Master subtitle style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507FF-CBAC-44C2-B3E7-F6821E091E57}" type="slidenum">
              <a:rPr lang="sv-SE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5871945"/>
      </p:ext>
    </p:extLst>
  </p:cSld>
  <p:clrMapOvr>
    <a:masterClrMapping/>
  </p:clrMapOvr>
  <p:transition/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0156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ead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Slide, JBT FoodTe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12144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EB15-3F0A-459E-8FFA-BF579F56D7E1}" type="slidenum">
              <a:rPr lang="sv-SE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742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8538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6888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19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Title, JBT FoodTech (blue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Platshållare för rubrik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>
            <a:lvl1pPr algn="ctr">
              <a:defRPr sz="3600" smtClean="0">
                <a:latin typeface="Arial" charset="0"/>
              </a:defRPr>
            </a:lvl1pPr>
          </a:lstStyle>
          <a:p>
            <a:r>
              <a:rPr lang="en-GB" smtClean="0"/>
              <a:t>Click to edit Master title style</a:t>
            </a:r>
          </a:p>
        </p:txBody>
      </p:sp>
      <p:sp>
        <p:nvSpPr>
          <p:cNvPr id="48132" name="Platshållare för text 2"/>
          <p:cNvSpPr>
            <a:spLocks noGrp="1"/>
          </p:cNvSpPr>
          <p:nvPr>
            <p:ph type="subTitle" idx="1"/>
          </p:nvPr>
        </p:nvSpPr>
        <p:spPr>
          <a:xfrm>
            <a:off x="1371600" y="30734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400" smtClean="0">
                <a:latin typeface="Arial" charset="0"/>
              </a:defRPr>
            </a:lvl1pPr>
          </a:lstStyle>
          <a:p>
            <a:r>
              <a:rPr lang="en-GB" smtClean="0"/>
              <a:t>Click to edit Master subtitle style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507FF-CBAC-44C2-B3E7-F6821E091E57}" type="slidenum">
              <a:rPr lang="sv-SE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822545"/>
      </p:ext>
    </p:extLst>
  </p:cSld>
  <p:clrMapOvr>
    <a:masterClrMapping/>
  </p:clrMapOvr>
  <p:transition/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eadlin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Slide, JBT FoodTe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12144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EB15-3F0A-459E-8FFA-BF579F56D7E1}" type="slidenum">
              <a:rPr lang="sv-SE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537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0682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7744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614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 bwMode="auto">
          <a:xfrm>
            <a:off x="3744913" y="6181725"/>
            <a:ext cx="13414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0E5C44-0732-4EDB-92FC-FF89A2FD6213}" type="slidenum">
              <a:rPr lang="sv-SE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2913" y="6183313"/>
            <a:ext cx="104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4638" y="6183313"/>
            <a:ext cx="18462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661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614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 bwMode="auto">
          <a:xfrm>
            <a:off x="3744913" y="6181725"/>
            <a:ext cx="13414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0E5C44-0732-4EDB-92FC-FF89A2FD6213}" type="slidenum">
              <a:rPr lang="sv-SE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2913" y="6183313"/>
            <a:ext cx="104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4638" y="6183313"/>
            <a:ext cx="18462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40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96925" y="392113"/>
            <a:ext cx="7340600" cy="72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bg-BG" altLang="en-US" sz="3200" b="1" dirty="0" smtClean="0">
                <a:solidFill>
                  <a:srgbClr val="000000"/>
                </a:solidFill>
                <a:cs typeface="Arial" charset="0"/>
              </a:rPr>
              <a:t>Добре дошли на</a:t>
            </a:r>
            <a:endParaRPr lang="sv-SE" altLang="en-US" sz="3200" b="1" dirty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bg-BG" altLang="en-US" sz="3200" b="1" dirty="0" smtClean="0">
                <a:solidFill>
                  <a:srgbClr val="000000"/>
                </a:solidFill>
                <a:cs typeface="Arial" charset="0"/>
              </a:rPr>
              <a:t>презентацията на </a:t>
            </a:r>
            <a:r>
              <a:rPr lang="sv-SE" altLang="en-US" sz="3200" b="1" dirty="0" smtClean="0">
                <a:solidFill>
                  <a:srgbClr val="000000"/>
                </a:solidFill>
                <a:cs typeface="Arial" charset="0"/>
              </a:rPr>
              <a:t>JBT </a:t>
            </a:r>
            <a:r>
              <a:rPr lang="sv-SE" altLang="en-US" sz="3200" b="1" dirty="0">
                <a:solidFill>
                  <a:srgbClr val="000000"/>
                </a:solidFill>
                <a:cs typeface="Arial" charset="0"/>
              </a:rPr>
              <a:t>Food Tech </a:t>
            </a:r>
            <a:r>
              <a:rPr lang="sv-SE" altLang="en-US" sz="3200" b="1" dirty="0" smtClean="0">
                <a:solidFill>
                  <a:srgbClr val="000000"/>
                </a:solidFill>
                <a:cs typeface="Arial" charset="0"/>
              </a:rPr>
              <a:t>  </a:t>
            </a:r>
            <a:endParaRPr lang="sv-SE" altLang="en-US" sz="3200" b="1" dirty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bg-BG" altLang="en-US" sz="3200" b="1" dirty="0" smtClean="0">
                <a:solidFill>
                  <a:srgbClr val="000000"/>
                </a:solidFill>
                <a:cs typeface="Arial" charset="0"/>
              </a:rPr>
              <a:t>Концепцията </a:t>
            </a:r>
            <a:r>
              <a:rPr lang="sv-SE" altLang="en-US" sz="3200" b="1" dirty="0" smtClean="0">
                <a:solidFill>
                  <a:srgbClr val="000000"/>
                </a:solidFill>
                <a:cs typeface="Arial" charset="0"/>
              </a:rPr>
              <a:t>Food Town </a:t>
            </a:r>
            <a:r>
              <a:rPr lang="bg-BG" altLang="en-US" sz="3200" b="1" dirty="0" smtClean="0">
                <a:solidFill>
                  <a:srgbClr val="000000"/>
                </a:solidFill>
                <a:cs typeface="Arial" charset="0"/>
              </a:rPr>
              <a:t>–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bg-BG" altLang="en-US" sz="3200" b="1" dirty="0" smtClean="0">
                <a:solidFill>
                  <a:srgbClr val="000000"/>
                </a:solidFill>
                <a:cs typeface="Arial" charset="0"/>
              </a:rPr>
              <a:t>“град на храните”</a:t>
            </a:r>
            <a:endParaRPr lang="sv-SE" altLang="en-US" sz="3200" b="1" dirty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bg-BG" altLang="en-US" sz="3200" b="1" dirty="0" smtClean="0">
                <a:solidFill>
                  <a:srgbClr val="000000"/>
                </a:solidFill>
                <a:cs typeface="Arial" charset="0"/>
              </a:rPr>
              <a:t>България</a:t>
            </a:r>
            <a:endParaRPr lang="en-US" altLang="en-US" sz="3200" b="1" dirty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sv-SE" altLang="en-US" sz="3200" b="1" dirty="0">
              <a:solidFill>
                <a:srgbClr val="000000"/>
              </a:solidFill>
              <a:cs typeface="Arial" charset="0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sv-SE" altLang="en-US" sz="3200" b="1" dirty="0" smtClean="0">
                <a:solidFill>
                  <a:srgbClr val="000000"/>
                </a:solidFill>
                <a:cs typeface="Arial" charset="0"/>
              </a:rPr>
              <a:t>2014-04-23-24</a:t>
            </a:r>
            <a:endParaRPr lang="sv-SE" altLang="en-US" sz="3200" b="1" dirty="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sv-SE" altLang="en-US" sz="3200" b="1" dirty="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sv-SE" altLang="en-US" sz="3200" b="1" dirty="0">
                <a:solidFill>
                  <a:srgbClr val="000000"/>
                </a:solidFill>
                <a:cs typeface="Arial" charset="0"/>
              </a:rPr>
              <a:t>             </a:t>
            </a:r>
            <a:r>
              <a:rPr lang="en-US" altLang="en-US" sz="3200" dirty="0">
                <a:solidFill>
                  <a:srgbClr val="000000"/>
                </a:solidFill>
                <a:cs typeface="Arial" charset="0"/>
              </a:rPr>
              <a:t> </a:t>
            </a:r>
            <a:endParaRPr lang="sv-SE" altLang="en-US" sz="3200" b="1" i="1" dirty="0">
              <a:solidFill>
                <a:srgbClr val="000000"/>
              </a:solidFill>
              <a:cs typeface="Arial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en-GB" altLang="en-US" sz="3200" b="1" i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795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bg-BG" sz="2800" dirty="0" smtClean="0"/>
              <a:t>Регионална дистрибуция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4" cy="5040560"/>
          </a:xfrm>
        </p:spPr>
        <p:txBody>
          <a:bodyPr/>
          <a:lstStyle/>
          <a:p>
            <a:r>
              <a:rPr lang="bg-BG" dirty="0" smtClean="0"/>
              <a:t>Заводи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8-Point Star 4"/>
          <p:cNvSpPr/>
          <p:nvPr/>
        </p:nvSpPr>
        <p:spPr>
          <a:xfrm>
            <a:off x="611560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19872" y="60212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-Point Star 7"/>
          <p:cNvSpPr/>
          <p:nvPr/>
        </p:nvSpPr>
        <p:spPr>
          <a:xfrm>
            <a:off x="1800436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9" name="8-Point Star 8"/>
          <p:cNvSpPr/>
          <p:nvPr/>
        </p:nvSpPr>
        <p:spPr>
          <a:xfrm>
            <a:off x="3059832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0" name="8-Point Star 9"/>
          <p:cNvSpPr/>
          <p:nvPr/>
        </p:nvSpPr>
        <p:spPr>
          <a:xfrm>
            <a:off x="4355976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" name="8-Point Star 10"/>
          <p:cNvSpPr/>
          <p:nvPr/>
        </p:nvSpPr>
        <p:spPr>
          <a:xfrm>
            <a:off x="5652120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2" name="8-Point Star 11"/>
          <p:cNvSpPr/>
          <p:nvPr/>
        </p:nvSpPr>
        <p:spPr>
          <a:xfrm>
            <a:off x="7020272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55576" y="551723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20776" y="548961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97596" y="5485975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483768" y="548961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078725" y="551723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614192" y="55156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175956" y="552265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813176" y="552265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401356" y="552265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929300" y="55156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516216" y="552265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115448" y="55156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935596" y="2708920"/>
            <a:ext cx="133164" cy="2780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2"/>
          </p:cNvCxnSpPr>
          <p:nvPr/>
        </p:nvCxnSpPr>
        <p:spPr>
          <a:xfrm>
            <a:off x="1068760" y="2708920"/>
            <a:ext cx="432036" cy="2777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2"/>
            <a:endCxn id="15" idx="0"/>
          </p:cNvCxnSpPr>
          <p:nvPr/>
        </p:nvCxnSpPr>
        <p:spPr>
          <a:xfrm>
            <a:off x="1068760" y="2708920"/>
            <a:ext cx="1008856" cy="2777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2"/>
          </p:cNvCxnSpPr>
          <p:nvPr/>
        </p:nvCxnSpPr>
        <p:spPr>
          <a:xfrm>
            <a:off x="1068760" y="2708920"/>
            <a:ext cx="1595028" cy="2777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2"/>
            <a:endCxn id="18" idx="0"/>
          </p:cNvCxnSpPr>
          <p:nvPr/>
        </p:nvCxnSpPr>
        <p:spPr>
          <a:xfrm>
            <a:off x="1068760" y="2708920"/>
            <a:ext cx="2189985" cy="280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2"/>
            <a:endCxn id="19" idx="0"/>
          </p:cNvCxnSpPr>
          <p:nvPr/>
        </p:nvCxnSpPr>
        <p:spPr>
          <a:xfrm>
            <a:off x="1068760" y="2708920"/>
            <a:ext cx="2725452" cy="2806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2"/>
          </p:cNvCxnSpPr>
          <p:nvPr/>
        </p:nvCxnSpPr>
        <p:spPr>
          <a:xfrm>
            <a:off x="1068760" y="2708920"/>
            <a:ext cx="3287216" cy="2780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2"/>
          </p:cNvCxnSpPr>
          <p:nvPr/>
        </p:nvCxnSpPr>
        <p:spPr>
          <a:xfrm>
            <a:off x="1068760" y="2708920"/>
            <a:ext cx="3924436" cy="2777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2" idx="0"/>
          </p:cNvCxnSpPr>
          <p:nvPr/>
        </p:nvCxnSpPr>
        <p:spPr>
          <a:xfrm>
            <a:off x="1115616" y="2708920"/>
            <a:ext cx="4465760" cy="2813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3" idx="0"/>
          </p:cNvCxnSpPr>
          <p:nvPr/>
        </p:nvCxnSpPr>
        <p:spPr>
          <a:xfrm>
            <a:off x="1115616" y="2708920"/>
            <a:ext cx="4993704" cy="2806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24" idx="0"/>
          </p:cNvCxnSpPr>
          <p:nvPr/>
        </p:nvCxnSpPr>
        <p:spPr>
          <a:xfrm>
            <a:off x="1115616" y="2708920"/>
            <a:ext cx="5580620" cy="2813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5" idx="0"/>
          </p:cNvCxnSpPr>
          <p:nvPr/>
        </p:nvCxnSpPr>
        <p:spPr>
          <a:xfrm>
            <a:off x="1115616" y="2708920"/>
            <a:ext cx="6179852" cy="2806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935596" y="2708920"/>
            <a:ext cx="1322040" cy="277705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2"/>
          </p:cNvCxnSpPr>
          <p:nvPr/>
        </p:nvCxnSpPr>
        <p:spPr>
          <a:xfrm flipH="1">
            <a:off x="1500796" y="2708920"/>
            <a:ext cx="756840" cy="277705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5" idx="0"/>
          </p:cNvCxnSpPr>
          <p:nvPr/>
        </p:nvCxnSpPr>
        <p:spPr>
          <a:xfrm flipH="1">
            <a:off x="2077616" y="2708920"/>
            <a:ext cx="180020" cy="277705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257636" y="2708920"/>
            <a:ext cx="406152" cy="277705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257636" y="2708920"/>
            <a:ext cx="1001109" cy="277705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19" idx="0"/>
          </p:cNvCxnSpPr>
          <p:nvPr/>
        </p:nvCxnSpPr>
        <p:spPr>
          <a:xfrm>
            <a:off x="2257636" y="2708920"/>
            <a:ext cx="1536576" cy="2806683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257636" y="2708920"/>
            <a:ext cx="2098340" cy="278069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257636" y="2708920"/>
            <a:ext cx="2735560" cy="277705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8" idx="2"/>
          </p:cNvCxnSpPr>
          <p:nvPr/>
        </p:nvCxnSpPr>
        <p:spPr>
          <a:xfrm>
            <a:off x="2257636" y="2708920"/>
            <a:ext cx="3323740" cy="278069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2"/>
          </p:cNvCxnSpPr>
          <p:nvPr/>
        </p:nvCxnSpPr>
        <p:spPr>
          <a:xfrm>
            <a:off x="2257636" y="2708920"/>
            <a:ext cx="3851684" cy="278069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24" idx="0"/>
          </p:cNvCxnSpPr>
          <p:nvPr/>
        </p:nvCxnSpPr>
        <p:spPr>
          <a:xfrm>
            <a:off x="2257636" y="2708920"/>
            <a:ext cx="4438600" cy="2813733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" idx="2"/>
            <a:endCxn id="25" idx="0"/>
          </p:cNvCxnSpPr>
          <p:nvPr/>
        </p:nvCxnSpPr>
        <p:spPr>
          <a:xfrm>
            <a:off x="2257636" y="2708920"/>
            <a:ext cx="5037832" cy="2806683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9" idx="2"/>
          </p:cNvCxnSpPr>
          <p:nvPr/>
        </p:nvCxnSpPr>
        <p:spPr>
          <a:xfrm flipH="1">
            <a:off x="935596" y="2708920"/>
            <a:ext cx="2581436" cy="277705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9" idx="2"/>
            <a:endCxn id="14" idx="0"/>
          </p:cNvCxnSpPr>
          <p:nvPr/>
        </p:nvCxnSpPr>
        <p:spPr>
          <a:xfrm flipH="1">
            <a:off x="1500796" y="2708920"/>
            <a:ext cx="2016236" cy="2780692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9" idx="2"/>
          </p:cNvCxnSpPr>
          <p:nvPr/>
        </p:nvCxnSpPr>
        <p:spPr>
          <a:xfrm flipH="1">
            <a:off x="2077616" y="2708920"/>
            <a:ext cx="1439416" cy="277705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9" idx="2"/>
          </p:cNvCxnSpPr>
          <p:nvPr/>
        </p:nvCxnSpPr>
        <p:spPr>
          <a:xfrm flipH="1">
            <a:off x="3258746" y="2708920"/>
            <a:ext cx="258286" cy="2780692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" idx="2"/>
          </p:cNvCxnSpPr>
          <p:nvPr/>
        </p:nvCxnSpPr>
        <p:spPr>
          <a:xfrm flipH="1">
            <a:off x="2663788" y="2708920"/>
            <a:ext cx="853244" cy="277705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19" idx="0"/>
          </p:cNvCxnSpPr>
          <p:nvPr/>
        </p:nvCxnSpPr>
        <p:spPr>
          <a:xfrm>
            <a:off x="3517032" y="2708920"/>
            <a:ext cx="277180" cy="2806683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9" idx="2"/>
          </p:cNvCxnSpPr>
          <p:nvPr/>
        </p:nvCxnSpPr>
        <p:spPr>
          <a:xfrm>
            <a:off x="3517032" y="2708920"/>
            <a:ext cx="838944" cy="2777055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" idx="2"/>
            <a:endCxn id="21" idx="0"/>
          </p:cNvCxnSpPr>
          <p:nvPr/>
        </p:nvCxnSpPr>
        <p:spPr>
          <a:xfrm>
            <a:off x="3517032" y="2708920"/>
            <a:ext cx="1476164" cy="2813733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9" idx="2"/>
            <a:endCxn id="22" idx="0"/>
          </p:cNvCxnSpPr>
          <p:nvPr/>
        </p:nvCxnSpPr>
        <p:spPr>
          <a:xfrm>
            <a:off x="3517032" y="2708920"/>
            <a:ext cx="2064344" cy="2813733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" idx="2"/>
            <a:endCxn id="23" idx="0"/>
          </p:cNvCxnSpPr>
          <p:nvPr/>
        </p:nvCxnSpPr>
        <p:spPr>
          <a:xfrm>
            <a:off x="3517032" y="2708920"/>
            <a:ext cx="2592288" cy="2806683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" idx="2"/>
          </p:cNvCxnSpPr>
          <p:nvPr/>
        </p:nvCxnSpPr>
        <p:spPr>
          <a:xfrm>
            <a:off x="3517032" y="2708920"/>
            <a:ext cx="3179204" cy="2780692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25" idx="0"/>
          </p:cNvCxnSpPr>
          <p:nvPr/>
        </p:nvCxnSpPr>
        <p:spPr>
          <a:xfrm>
            <a:off x="3517032" y="2708920"/>
            <a:ext cx="3778436" cy="2806683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" idx="2"/>
          </p:cNvCxnSpPr>
          <p:nvPr/>
        </p:nvCxnSpPr>
        <p:spPr>
          <a:xfrm flipH="1">
            <a:off x="935596" y="2708920"/>
            <a:ext cx="3877580" cy="27770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1525960" y="2708920"/>
            <a:ext cx="3287216" cy="27770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2077616" y="2708920"/>
            <a:ext cx="2735560" cy="27770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0" idx="2"/>
          </p:cNvCxnSpPr>
          <p:nvPr/>
        </p:nvCxnSpPr>
        <p:spPr>
          <a:xfrm flipH="1">
            <a:off x="2663788" y="2708920"/>
            <a:ext cx="2149388" cy="27770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>
            <a:off x="3258745" y="2708920"/>
            <a:ext cx="1554431" cy="27770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0" idx="2"/>
            <a:endCxn id="19" idx="0"/>
          </p:cNvCxnSpPr>
          <p:nvPr/>
        </p:nvCxnSpPr>
        <p:spPr>
          <a:xfrm flipH="1">
            <a:off x="3794212" y="2708920"/>
            <a:ext cx="1018964" cy="28066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0" idx="2"/>
            <a:endCxn id="20" idx="0"/>
          </p:cNvCxnSpPr>
          <p:nvPr/>
        </p:nvCxnSpPr>
        <p:spPr>
          <a:xfrm flipH="1">
            <a:off x="4355976" y="2708920"/>
            <a:ext cx="457200" cy="28137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0" idx="2"/>
          </p:cNvCxnSpPr>
          <p:nvPr/>
        </p:nvCxnSpPr>
        <p:spPr>
          <a:xfrm>
            <a:off x="4813176" y="2708920"/>
            <a:ext cx="180020" cy="27770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10" idx="2"/>
          </p:cNvCxnSpPr>
          <p:nvPr/>
        </p:nvCxnSpPr>
        <p:spPr>
          <a:xfrm>
            <a:off x="4813176" y="2708920"/>
            <a:ext cx="768200" cy="27806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23" idx="0"/>
          </p:cNvCxnSpPr>
          <p:nvPr/>
        </p:nvCxnSpPr>
        <p:spPr>
          <a:xfrm>
            <a:off x="4813176" y="2708920"/>
            <a:ext cx="1296144" cy="28066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24" idx="0"/>
          </p:cNvCxnSpPr>
          <p:nvPr/>
        </p:nvCxnSpPr>
        <p:spPr>
          <a:xfrm>
            <a:off x="4813176" y="2708920"/>
            <a:ext cx="1883060" cy="28137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776552" y="2708920"/>
            <a:ext cx="2518916" cy="27770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H="1">
            <a:off x="935596" y="2708920"/>
            <a:ext cx="5173724" cy="277705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14" idx="0"/>
          </p:cNvCxnSpPr>
          <p:nvPr/>
        </p:nvCxnSpPr>
        <p:spPr>
          <a:xfrm flipH="1">
            <a:off x="1500796" y="2708920"/>
            <a:ext cx="4608524" cy="278069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1" idx="2"/>
          </p:cNvCxnSpPr>
          <p:nvPr/>
        </p:nvCxnSpPr>
        <p:spPr>
          <a:xfrm flipH="1">
            <a:off x="2077616" y="2708920"/>
            <a:ext cx="4031704" cy="277705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1" idx="2"/>
            <a:endCxn id="17" idx="0"/>
          </p:cNvCxnSpPr>
          <p:nvPr/>
        </p:nvCxnSpPr>
        <p:spPr>
          <a:xfrm flipH="1">
            <a:off x="2663788" y="2708920"/>
            <a:ext cx="3445532" cy="278069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endCxn id="18" idx="0"/>
          </p:cNvCxnSpPr>
          <p:nvPr/>
        </p:nvCxnSpPr>
        <p:spPr>
          <a:xfrm flipH="1">
            <a:off x="3258745" y="2708920"/>
            <a:ext cx="2850575" cy="280831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endCxn id="19" idx="0"/>
          </p:cNvCxnSpPr>
          <p:nvPr/>
        </p:nvCxnSpPr>
        <p:spPr>
          <a:xfrm flipH="1">
            <a:off x="3794212" y="2708920"/>
            <a:ext cx="2315108" cy="28066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H="1">
            <a:off x="4355976" y="2708920"/>
            <a:ext cx="1753344" cy="278069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1" idx="2"/>
          </p:cNvCxnSpPr>
          <p:nvPr/>
        </p:nvCxnSpPr>
        <p:spPr>
          <a:xfrm flipH="1">
            <a:off x="4993196" y="2708920"/>
            <a:ext cx="1116124" cy="277705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endCxn id="22" idx="0"/>
          </p:cNvCxnSpPr>
          <p:nvPr/>
        </p:nvCxnSpPr>
        <p:spPr>
          <a:xfrm flipH="1">
            <a:off x="5581376" y="2708920"/>
            <a:ext cx="527944" cy="281373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endCxn id="23" idx="0"/>
          </p:cNvCxnSpPr>
          <p:nvPr/>
        </p:nvCxnSpPr>
        <p:spPr>
          <a:xfrm>
            <a:off x="6109320" y="2708920"/>
            <a:ext cx="0" cy="28066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6109320" y="2805856"/>
            <a:ext cx="566865" cy="277705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endCxn id="25" idx="0"/>
          </p:cNvCxnSpPr>
          <p:nvPr/>
        </p:nvCxnSpPr>
        <p:spPr>
          <a:xfrm>
            <a:off x="6109320" y="2708920"/>
            <a:ext cx="1186148" cy="28066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2" idx="2"/>
          </p:cNvCxnSpPr>
          <p:nvPr/>
        </p:nvCxnSpPr>
        <p:spPr>
          <a:xfrm flipH="1">
            <a:off x="935596" y="2708920"/>
            <a:ext cx="6541876" cy="27770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H="1">
            <a:off x="1525960" y="2708920"/>
            <a:ext cx="5949528" cy="27770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2" idx="2"/>
          </p:cNvCxnSpPr>
          <p:nvPr/>
        </p:nvCxnSpPr>
        <p:spPr>
          <a:xfrm flipH="1">
            <a:off x="2077616" y="2708920"/>
            <a:ext cx="5399856" cy="27770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H="1">
            <a:off x="2663788" y="2708920"/>
            <a:ext cx="4813684" cy="27770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 flipH="1">
            <a:off x="3258745" y="2708920"/>
            <a:ext cx="4218727" cy="27770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endCxn id="19" idx="0"/>
          </p:cNvCxnSpPr>
          <p:nvPr/>
        </p:nvCxnSpPr>
        <p:spPr>
          <a:xfrm flipH="1">
            <a:off x="3794212" y="2708920"/>
            <a:ext cx="3681276" cy="280668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12" idx="2"/>
          </p:cNvCxnSpPr>
          <p:nvPr/>
        </p:nvCxnSpPr>
        <p:spPr>
          <a:xfrm flipH="1">
            <a:off x="4951766" y="2708920"/>
            <a:ext cx="2525706" cy="27770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flipH="1">
            <a:off x="4386554" y="2708920"/>
            <a:ext cx="3088934" cy="27770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endCxn id="22" idx="0"/>
          </p:cNvCxnSpPr>
          <p:nvPr/>
        </p:nvCxnSpPr>
        <p:spPr>
          <a:xfrm flipH="1">
            <a:off x="5581376" y="2708920"/>
            <a:ext cx="1894112" cy="281373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flipH="1">
            <a:off x="6109320" y="2708920"/>
            <a:ext cx="1368152" cy="27770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endCxn id="24" idx="0"/>
          </p:cNvCxnSpPr>
          <p:nvPr/>
        </p:nvCxnSpPr>
        <p:spPr>
          <a:xfrm flipH="1">
            <a:off x="6696236" y="2708920"/>
            <a:ext cx="781236" cy="281373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12" idx="2"/>
          </p:cNvCxnSpPr>
          <p:nvPr/>
        </p:nvCxnSpPr>
        <p:spPr>
          <a:xfrm flipH="1">
            <a:off x="7295468" y="2708920"/>
            <a:ext cx="182004" cy="278069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6109320" y="3728115"/>
            <a:ext cx="2466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Среден транспорт </a:t>
            </a:r>
            <a:r>
              <a:rPr lang="en-GB" dirty="0" smtClean="0"/>
              <a:t>1 t</a:t>
            </a:r>
            <a:endParaRPr lang="en-GB" dirty="0"/>
          </a:p>
        </p:txBody>
      </p:sp>
      <p:sp>
        <p:nvSpPr>
          <p:cNvPr id="227" name="TextBox 226"/>
          <p:cNvSpPr txBox="1"/>
          <p:nvPr/>
        </p:nvSpPr>
        <p:spPr>
          <a:xfrm>
            <a:off x="3169568" y="5944634"/>
            <a:ext cx="254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Дистрибуционни депа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7280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bg-BG" sz="2800" dirty="0" smtClean="0"/>
              <a:t>Регионална дистрибуция с директна дистрибуция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4" cy="5040560"/>
          </a:xfrm>
        </p:spPr>
        <p:txBody>
          <a:bodyPr/>
          <a:lstStyle/>
          <a:p>
            <a:r>
              <a:rPr lang="bg-BG" dirty="0" smtClean="0"/>
              <a:t>Заводи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44913" y="6181725"/>
            <a:ext cx="2016483" cy="365125"/>
          </a:xfrm>
        </p:spPr>
        <p:txBody>
          <a:bodyPr/>
          <a:lstStyle/>
          <a:p>
            <a:pPr>
              <a:defRPr/>
            </a:pPr>
            <a:r>
              <a:rPr lang="bg-BG" sz="1400" b="1" dirty="0" smtClean="0">
                <a:solidFill>
                  <a:schemeClr val="tx1"/>
                </a:solidFill>
              </a:rPr>
              <a:t>Дистрибуционни депа</a:t>
            </a:r>
            <a:endParaRPr lang="sv-SE" sz="1400" b="1" dirty="0">
              <a:solidFill>
                <a:schemeClr val="tx1"/>
              </a:solidFill>
            </a:endParaRPr>
          </a:p>
        </p:txBody>
      </p:sp>
      <p:sp>
        <p:nvSpPr>
          <p:cNvPr id="5" name="8-Point Star 4"/>
          <p:cNvSpPr/>
          <p:nvPr/>
        </p:nvSpPr>
        <p:spPr>
          <a:xfrm>
            <a:off x="611560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19872" y="60212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8-Point Star 7"/>
          <p:cNvSpPr/>
          <p:nvPr/>
        </p:nvSpPr>
        <p:spPr>
          <a:xfrm>
            <a:off x="1800436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9" name="8-Point Star 8"/>
          <p:cNvSpPr/>
          <p:nvPr/>
        </p:nvSpPr>
        <p:spPr>
          <a:xfrm>
            <a:off x="3059832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0" name="8-Point Star 9"/>
          <p:cNvSpPr/>
          <p:nvPr/>
        </p:nvSpPr>
        <p:spPr>
          <a:xfrm>
            <a:off x="4355976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" name="8-Point Star 10"/>
          <p:cNvSpPr/>
          <p:nvPr/>
        </p:nvSpPr>
        <p:spPr>
          <a:xfrm>
            <a:off x="5652120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2" name="8-Point Star 11"/>
          <p:cNvSpPr/>
          <p:nvPr/>
        </p:nvSpPr>
        <p:spPr>
          <a:xfrm>
            <a:off x="7020272" y="179452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55576" y="551723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320776" y="548961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897596" y="5485975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483768" y="548961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078725" y="551723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614192" y="55156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175956" y="552265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813176" y="552265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401356" y="552265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929300" y="55156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516216" y="552265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115448" y="551560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>
            <a:stCxn id="16" idx="2"/>
          </p:cNvCxnSpPr>
          <p:nvPr/>
        </p:nvCxnSpPr>
        <p:spPr>
          <a:xfrm flipH="1">
            <a:off x="871111" y="4138357"/>
            <a:ext cx="3574475" cy="1373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2"/>
          </p:cNvCxnSpPr>
          <p:nvPr/>
        </p:nvCxnSpPr>
        <p:spPr>
          <a:xfrm flipH="1">
            <a:off x="1436311" y="4138357"/>
            <a:ext cx="3009275" cy="1370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2"/>
          </p:cNvCxnSpPr>
          <p:nvPr/>
        </p:nvCxnSpPr>
        <p:spPr>
          <a:xfrm flipH="1">
            <a:off x="2077616" y="4138357"/>
            <a:ext cx="2367970" cy="1335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2"/>
          </p:cNvCxnSpPr>
          <p:nvPr/>
        </p:nvCxnSpPr>
        <p:spPr>
          <a:xfrm>
            <a:off x="4445586" y="4138357"/>
            <a:ext cx="2737077" cy="1406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2"/>
            <a:endCxn id="18" idx="0"/>
          </p:cNvCxnSpPr>
          <p:nvPr/>
        </p:nvCxnSpPr>
        <p:spPr>
          <a:xfrm flipH="1">
            <a:off x="3258745" y="4138357"/>
            <a:ext cx="1186841" cy="1378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2"/>
            <a:endCxn id="19" idx="0"/>
          </p:cNvCxnSpPr>
          <p:nvPr/>
        </p:nvCxnSpPr>
        <p:spPr>
          <a:xfrm flipH="1">
            <a:off x="3794212" y="4138357"/>
            <a:ext cx="651374" cy="1377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6" idx="5"/>
          </p:cNvCxnSpPr>
          <p:nvPr/>
        </p:nvCxnSpPr>
        <p:spPr>
          <a:xfrm flipH="1">
            <a:off x="5029602" y="2708920"/>
            <a:ext cx="1079718" cy="499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2"/>
            <a:endCxn id="26" idx="0"/>
          </p:cNvCxnSpPr>
          <p:nvPr/>
        </p:nvCxnSpPr>
        <p:spPr>
          <a:xfrm flipH="1">
            <a:off x="4477828" y="2708920"/>
            <a:ext cx="335348" cy="27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2"/>
            <a:endCxn id="26" idx="1"/>
          </p:cNvCxnSpPr>
          <p:nvPr/>
        </p:nvCxnSpPr>
        <p:spPr>
          <a:xfrm>
            <a:off x="3517032" y="2708920"/>
            <a:ext cx="409022" cy="499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257636" y="2617800"/>
            <a:ext cx="1403253" cy="682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26" idx="4"/>
          </p:cNvCxnSpPr>
          <p:nvPr/>
        </p:nvCxnSpPr>
        <p:spPr>
          <a:xfrm flipH="1">
            <a:off x="5581376" y="2740821"/>
            <a:ext cx="1861208" cy="696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186909" y="2708920"/>
            <a:ext cx="2330123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74280" y="3451571"/>
            <a:ext cx="2142611" cy="6867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>
            <a:off x="3374280" y="2980220"/>
            <a:ext cx="2207096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Arrow Connector 67"/>
          <p:cNvCxnSpPr>
            <a:stCxn id="16" idx="2"/>
          </p:cNvCxnSpPr>
          <p:nvPr/>
        </p:nvCxnSpPr>
        <p:spPr>
          <a:xfrm flipH="1">
            <a:off x="4355976" y="4138357"/>
            <a:ext cx="89610" cy="1347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endCxn id="17" idx="0"/>
          </p:cNvCxnSpPr>
          <p:nvPr/>
        </p:nvCxnSpPr>
        <p:spPr>
          <a:xfrm flipH="1">
            <a:off x="2663788" y="4138357"/>
            <a:ext cx="1814040" cy="1351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21" idx="0"/>
          </p:cNvCxnSpPr>
          <p:nvPr/>
        </p:nvCxnSpPr>
        <p:spPr>
          <a:xfrm>
            <a:off x="4445586" y="4138357"/>
            <a:ext cx="547610" cy="138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22" idx="0"/>
          </p:cNvCxnSpPr>
          <p:nvPr/>
        </p:nvCxnSpPr>
        <p:spPr>
          <a:xfrm>
            <a:off x="4477828" y="4138357"/>
            <a:ext cx="1103548" cy="138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6" idx="2"/>
            <a:endCxn id="23" idx="0"/>
          </p:cNvCxnSpPr>
          <p:nvPr/>
        </p:nvCxnSpPr>
        <p:spPr>
          <a:xfrm>
            <a:off x="4445586" y="4138357"/>
            <a:ext cx="1663734" cy="1377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24" idx="0"/>
          </p:cNvCxnSpPr>
          <p:nvPr/>
        </p:nvCxnSpPr>
        <p:spPr>
          <a:xfrm>
            <a:off x="4477828" y="4138357"/>
            <a:ext cx="2218408" cy="138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929300" y="3794964"/>
            <a:ext cx="2046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Централен склад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1115616" y="4730740"/>
            <a:ext cx="279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Среден транспорт до</a:t>
            </a:r>
            <a:r>
              <a:rPr lang="en-GB" dirty="0" smtClean="0"/>
              <a:t> 7 t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496087" y="2964468"/>
            <a:ext cx="253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Среден транспорт</a:t>
            </a:r>
            <a:r>
              <a:rPr lang="en-GB" dirty="0" smtClean="0"/>
              <a:t>14 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81182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/>
          <a:lstStyle/>
          <a:p>
            <a:r>
              <a:rPr lang="bg-BG" dirty="0" smtClean="0"/>
              <a:t>Инвестиционни разходи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641032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09737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bg-BG" dirty="0" smtClean="0"/>
              <a:t>Оперативни разходи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13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4752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0084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bg-BG" dirty="0" smtClean="0"/>
              <a:t>Транспортни разходи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14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268760"/>
            <a:ext cx="6254661" cy="444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40898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224135"/>
          </a:xfrm>
        </p:spPr>
        <p:txBody>
          <a:bodyPr/>
          <a:lstStyle/>
          <a:p>
            <a:r>
              <a:rPr lang="en-GB" sz="2770" dirty="0" smtClean="0"/>
              <a:t>Food Town </a:t>
            </a:r>
            <a:r>
              <a:rPr lang="bg-BG" sz="2770" dirty="0" smtClean="0"/>
              <a:t>в Хелзингборг, Швеция</a:t>
            </a:r>
            <a:endParaRPr lang="en-GB" sz="277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15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2736"/>
            <a:ext cx="802005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47980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6633"/>
            <a:ext cx="7772400" cy="1008112"/>
          </a:xfrm>
        </p:spPr>
        <p:txBody>
          <a:bodyPr/>
          <a:lstStyle/>
          <a:p>
            <a:r>
              <a:rPr lang="bg-BG" dirty="0" smtClean="0"/>
              <a:t>Някои факти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96855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1800" dirty="0" smtClean="0"/>
              <a:t>Общ капацитет</a:t>
            </a:r>
            <a:r>
              <a:rPr lang="en-GB" sz="1800" dirty="0" smtClean="0"/>
              <a:t>: 230.000m3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1800" dirty="0" smtClean="0"/>
              <a:t>Склад</a:t>
            </a:r>
            <a:r>
              <a:rPr lang="en-GB" sz="1800" dirty="0" smtClean="0"/>
              <a:t> no 31 </a:t>
            </a:r>
            <a:r>
              <a:rPr lang="bg-BG" sz="1800" dirty="0"/>
              <a:t>с</a:t>
            </a:r>
            <a:r>
              <a:rPr lang="en-GB" sz="1800" dirty="0" smtClean="0"/>
              <a:t> 30.000m3 </a:t>
            </a:r>
            <a:r>
              <a:rPr lang="bg-BG" sz="1800" dirty="0"/>
              <a:t>и</a:t>
            </a:r>
            <a:r>
              <a:rPr lang="en-GB" sz="1800" dirty="0" smtClean="0"/>
              <a:t> 26.000 </a:t>
            </a:r>
            <a:r>
              <a:rPr lang="bg-BG" sz="1800" dirty="0" smtClean="0"/>
              <a:t>палетоместа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1800" dirty="0" smtClean="0"/>
              <a:t>Система </a:t>
            </a:r>
            <a:r>
              <a:rPr lang="bg-BG" sz="1800" dirty="0" smtClean="0"/>
              <a:t>с подвижни стелажи</a:t>
            </a:r>
            <a:endParaRPr lang="en-GB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1800" dirty="0" smtClean="0"/>
              <a:t>Склад</a:t>
            </a:r>
            <a:r>
              <a:rPr lang="en-GB" sz="1800" dirty="0" smtClean="0"/>
              <a:t> 1-8 </a:t>
            </a:r>
            <a:r>
              <a:rPr lang="bg-BG" sz="1800" dirty="0" smtClean="0"/>
              <a:t>са построени през</a:t>
            </a:r>
            <a:r>
              <a:rPr lang="en-GB" sz="1800" dirty="0" smtClean="0"/>
              <a:t> 1950</a:t>
            </a:r>
            <a:r>
              <a:rPr lang="bg-BG" sz="1800" dirty="0" smtClean="0"/>
              <a:t> със система за обработка на месо и фризер за </a:t>
            </a:r>
            <a:r>
              <a:rPr lang="en-GB" sz="1800" dirty="0" smtClean="0"/>
              <a:t>130</a:t>
            </a:r>
            <a:r>
              <a:rPr lang="bg-BG" sz="1800" smtClean="0"/>
              <a:t>т</a:t>
            </a:r>
            <a:r>
              <a:rPr lang="en-GB" sz="1800" smtClean="0"/>
              <a:t>/</a:t>
            </a:r>
            <a:r>
              <a:rPr lang="bg-BG" sz="1800" dirty="0" smtClean="0"/>
              <a:t>ден</a:t>
            </a: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1800" dirty="0" smtClean="0"/>
              <a:t>Температура на съхранение </a:t>
            </a:r>
            <a:r>
              <a:rPr lang="en-GB" sz="1800" dirty="0" smtClean="0"/>
              <a:t> -30 </a:t>
            </a:r>
            <a:r>
              <a:rPr lang="en-GB" sz="1800" dirty="0" err="1" smtClean="0"/>
              <a:t>oC</a:t>
            </a: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1800" dirty="0" smtClean="0"/>
              <a:t>Общ капацитет </a:t>
            </a:r>
            <a:r>
              <a:rPr lang="en-GB" sz="1800" dirty="0" smtClean="0"/>
              <a:t>90.000 </a:t>
            </a:r>
            <a:r>
              <a:rPr lang="bg-BG" sz="1800" dirty="0" smtClean="0"/>
              <a:t>палета</a:t>
            </a: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1800" dirty="0" smtClean="0"/>
              <a:t>Склад за асемблиране</a:t>
            </a:r>
            <a:r>
              <a:rPr lang="en-GB" sz="1800" dirty="0" smtClean="0"/>
              <a:t> no 25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bg-BG" sz="1800" dirty="0" smtClean="0"/>
              <a:t>Годишно се обработват </a:t>
            </a:r>
            <a:r>
              <a:rPr lang="en-GB" sz="1800" dirty="0" smtClean="0"/>
              <a:t> 600.000</a:t>
            </a:r>
            <a:r>
              <a:rPr lang="bg-BG" sz="1800" dirty="0" smtClean="0"/>
              <a:t> палети</a:t>
            </a:r>
            <a:endParaRPr lang="en-GB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800" dirty="0" smtClean="0"/>
              <a:t>30 </a:t>
            </a:r>
            <a:r>
              <a:rPr lang="bg-BG" sz="1800" dirty="0" smtClean="0"/>
              <a:t>електрокара</a:t>
            </a:r>
            <a:r>
              <a:rPr lang="en-GB" sz="1800" dirty="0" smtClean="0"/>
              <a:t> </a:t>
            </a:r>
            <a:r>
              <a:rPr lang="bg-BG" sz="1800" dirty="0" smtClean="0"/>
              <a:t>и</a:t>
            </a:r>
            <a:r>
              <a:rPr lang="en-GB" sz="1800" dirty="0" smtClean="0"/>
              <a:t> 3 </a:t>
            </a:r>
            <a:r>
              <a:rPr lang="bg-BG" sz="1800" dirty="0" smtClean="0"/>
              <a:t>малки карове за тесните коридори – всички климатизирани.</a:t>
            </a:r>
            <a:r>
              <a:rPr lang="en-GB" sz="1800" dirty="0" smtClean="0"/>
              <a:t> </a:t>
            </a:r>
          </a:p>
          <a:p>
            <a:pPr algn="l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16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63903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Студена верига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замразено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bg-B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охладено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1476375" y="1524000"/>
            <a:ext cx="6191250" cy="4038600"/>
          </a:xfrm>
          <a:prstGeom prst="ellips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 rot="-2265386">
            <a:off x="1476375" y="1905000"/>
            <a:ext cx="1689100" cy="838200"/>
            <a:chOff x="2592" y="2256"/>
            <a:chExt cx="1152" cy="528"/>
          </a:xfrm>
        </p:grpSpPr>
        <p:sp>
          <p:nvSpPr>
            <p:cNvPr id="30750" name="AutoShape 5"/>
            <p:cNvSpPr>
              <a:spLocks noChangeArrowheads="1"/>
            </p:cNvSpPr>
            <p:nvPr/>
          </p:nvSpPr>
          <p:spPr bwMode="auto">
            <a:xfrm>
              <a:off x="2592" y="2256"/>
              <a:ext cx="1152" cy="52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751" name="AutoShape 6"/>
            <p:cNvSpPr>
              <a:spLocks noChangeArrowheads="1"/>
            </p:cNvSpPr>
            <p:nvPr/>
          </p:nvSpPr>
          <p:spPr bwMode="auto">
            <a:xfrm>
              <a:off x="2688" y="2352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0725" name="Group 7"/>
          <p:cNvGrpSpPr>
            <a:grpSpLocks/>
          </p:cNvGrpSpPr>
          <p:nvPr/>
        </p:nvGrpSpPr>
        <p:grpSpPr bwMode="auto">
          <a:xfrm rot="3302382">
            <a:off x="1054894" y="3880644"/>
            <a:ext cx="1828800" cy="773112"/>
            <a:chOff x="2592" y="2256"/>
            <a:chExt cx="1152" cy="528"/>
          </a:xfrm>
        </p:grpSpPr>
        <p:sp>
          <p:nvSpPr>
            <p:cNvPr id="30748" name="AutoShape 8"/>
            <p:cNvSpPr>
              <a:spLocks noChangeArrowheads="1"/>
            </p:cNvSpPr>
            <p:nvPr/>
          </p:nvSpPr>
          <p:spPr bwMode="auto">
            <a:xfrm>
              <a:off x="2592" y="2256"/>
              <a:ext cx="1152" cy="52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749" name="AutoShape 9"/>
            <p:cNvSpPr>
              <a:spLocks noChangeArrowheads="1"/>
            </p:cNvSpPr>
            <p:nvPr/>
          </p:nvSpPr>
          <p:spPr bwMode="auto">
            <a:xfrm>
              <a:off x="2688" y="2352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0726" name="Group 10"/>
          <p:cNvGrpSpPr>
            <a:grpSpLocks/>
          </p:cNvGrpSpPr>
          <p:nvPr/>
        </p:nvGrpSpPr>
        <p:grpSpPr bwMode="auto">
          <a:xfrm rot="827563">
            <a:off x="2813050" y="5029200"/>
            <a:ext cx="1689100" cy="838200"/>
            <a:chOff x="2592" y="2256"/>
            <a:chExt cx="1152" cy="528"/>
          </a:xfrm>
        </p:grpSpPr>
        <p:sp>
          <p:nvSpPr>
            <p:cNvPr id="30746" name="AutoShape 11"/>
            <p:cNvSpPr>
              <a:spLocks noChangeArrowheads="1"/>
            </p:cNvSpPr>
            <p:nvPr/>
          </p:nvSpPr>
          <p:spPr bwMode="auto">
            <a:xfrm>
              <a:off x="2592" y="2256"/>
              <a:ext cx="1152" cy="52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747" name="AutoShape 12"/>
            <p:cNvSpPr>
              <a:spLocks noChangeArrowheads="1"/>
            </p:cNvSpPr>
            <p:nvPr/>
          </p:nvSpPr>
          <p:spPr bwMode="auto">
            <a:xfrm>
              <a:off x="2688" y="2352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0727" name="Group 13"/>
          <p:cNvGrpSpPr>
            <a:grpSpLocks/>
          </p:cNvGrpSpPr>
          <p:nvPr/>
        </p:nvGrpSpPr>
        <p:grpSpPr bwMode="auto">
          <a:xfrm rot="-1412251">
            <a:off x="5064125" y="4800600"/>
            <a:ext cx="1689100" cy="838200"/>
            <a:chOff x="2592" y="2256"/>
            <a:chExt cx="1152" cy="528"/>
          </a:xfrm>
        </p:grpSpPr>
        <p:sp>
          <p:nvSpPr>
            <p:cNvPr id="30744" name="AutoShape 14"/>
            <p:cNvSpPr>
              <a:spLocks noChangeArrowheads="1"/>
            </p:cNvSpPr>
            <p:nvPr/>
          </p:nvSpPr>
          <p:spPr bwMode="auto">
            <a:xfrm>
              <a:off x="2592" y="2256"/>
              <a:ext cx="1152" cy="52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745" name="AutoShape 15"/>
            <p:cNvSpPr>
              <a:spLocks noChangeArrowheads="1"/>
            </p:cNvSpPr>
            <p:nvPr/>
          </p:nvSpPr>
          <p:spPr bwMode="auto">
            <a:xfrm>
              <a:off x="2688" y="2352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0728" name="Group 16"/>
          <p:cNvGrpSpPr>
            <a:grpSpLocks/>
          </p:cNvGrpSpPr>
          <p:nvPr/>
        </p:nvGrpSpPr>
        <p:grpSpPr bwMode="auto">
          <a:xfrm rot="6439517">
            <a:off x="6506369" y="3423444"/>
            <a:ext cx="1828800" cy="773112"/>
            <a:chOff x="2592" y="2256"/>
            <a:chExt cx="1152" cy="528"/>
          </a:xfrm>
        </p:grpSpPr>
        <p:sp>
          <p:nvSpPr>
            <p:cNvPr id="30742" name="AutoShape 17"/>
            <p:cNvSpPr>
              <a:spLocks noChangeArrowheads="1"/>
            </p:cNvSpPr>
            <p:nvPr/>
          </p:nvSpPr>
          <p:spPr bwMode="auto">
            <a:xfrm>
              <a:off x="2592" y="2256"/>
              <a:ext cx="1152" cy="52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743" name="AutoShape 18"/>
            <p:cNvSpPr>
              <a:spLocks noChangeArrowheads="1"/>
            </p:cNvSpPr>
            <p:nvPr/>
          </p:nvSpPr>
          <p:spPr bwMode="auto">
            <a:xfrm>
              <a:off x="2688" y="2352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0729" name="Group 19"/>
          <p:cNvGrpSpPr>
            <a:grpSpLocks/>
          </p:cNvGrpSpPr>
          <p:nvPr/>
        </p:nvGrpSpPr>
        <p:grpSpPr bwMode="auto">
          <a:xfrm rot="1391646">
            <a:off x="5697538" y="1600200"/>
            <a:ext cx="1687512" cy="838200"/>
            <a:chOff x="2592" y="2256"/>
            <a:chExt cx="1152" cy="528"/>
          </a:xfrm>
        </p:grpSpPr>
        <p:sp>
          <p:nvSpPr>
            <p:cNvPr id="30740" name="AutoShape 20"/>
            <p:cNvSpPr>
              <a:spLocks noChangeArrowheads="1"/>
            </p:cNvSpPr>
            <p:nvPr/>
          </p:nvSpPr>
          <p:spPr bwMode="auto">
            <a:xfrm>
              <a:off x="2592" y="2256"/>
              <a:ext cx="1152" cy="52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741" name="AutoShape 21"/>
            <p:cNvSpPr>
              <a:spLocks noChangeArrowheads="1"/>
            </p:cNvSpPr>
            <p:nvPr/>
          </p:nvSpPr>
          <p:spPr bwMode="auto">
            <a:xfrm>
              <a:off x="2688" y="2352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30730" name="Group 22"/>
          <p:cNvGrpSpPr>
            <a:grpSpLocks/>
          </p:cNvGrpSpPr>
          <p:nvPr/>
        </p:nvGrpSpPr>
        <p:grpSpPr bwMode="auto">
          <a:xfrm>
            <a:off x="3587750" y="1219200"/>
            <a:ext cx="1687513" cy="838200"/>
            <a:chOff x="2592" y="2256"/>
            <a:chExt cx="1152" cy="528"/>
          </a:xfrm>
        </p:grpSpPr>
        <p:sp>
          <p:nvSpPr>
            <p:cNvPr id="30738" name="AutoShape 23"/>
            <p:cNvSpPr>
              <a:spLocks noChangeArrowheads="1"/>
            </p:cNvSpPr>
            <p:nvPr/>
          </p:nvSpPr>
          <p:spPr bwMode="auto">
            <a:xfrm>
              <a:off x="2592" y="2256"/>
              <a:ext cx="1152" cy="52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0739" name="AutoShape 24"/>
            <p:cNvSpPr>
              <a:spLocks noChangeArrowheads="1"/>
            </p:cNvSpPr>
            <p:nvPr/>
          </p:nvSpPr>
          <p:spPr bwMode="auto">
            <a:xfrm>
              <a:off x="2688" y="2352"/>
              <a:ext cx="960" cy="3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lang="en-US" alt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418841" name="Text Box 25"/>
          <p:cNvSpPr txBox="1">
            <a:spLocks noChangeArrowheads="1"/>
          </p:cNvSpPr>
          <p:nvPr/>
        </p:nvSpPr>
        <p:spPr bwMode="auto">
          <a:xfrm>
            <a:off x="3798888" y="1431925"/>
            <a:ext cx="14868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производство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8842" name="Text Box 26"/>
          <p:cNvSpPr txBox="1">
            <a:spLocks noChangeArrowheads="1"/>
          </p:cNvSpPr>
          <p:nvPr/>
        </p:nvSpPr>
        <p:spPr bwMode="auto">
          <a:xfrm rot="3397354">
            <a:off x="1218238" y="4030633"/>
            <a:ext cx="1446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На дребно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8843" name="Text Box 27"/>
          <p:cNvSpPr txBox="1">
            <a:spLocks noChangeArrowheads="1"/>
          </p:cNvSpPr>
          <p:nvPr/>
        </p:nvSpPr>
        <p:spPr bwMode="auto">
          <a:xfrm rot="825045">
            <a:off x="2985164" y="5256183"/>
            <a:ext cx="1392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транспорт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8844" name="Text Box 28"/>
          <p:cNvSpPr txBox="1">
            <a:spLocks noChangeArrowheads="1"/>
          </p:cNvSpPr>
          <p:nvPr/>
        </p:nvSpPr>
        <p:spPr bwMode="auto">
          <a:xfrm rot="-1450396">
            <a:off x="5331048" y="5027583"/>
            <a:ext cx="115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На едро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8845" name="Text Box 29"/>
          <p:cNvSpPr txBox="1">
            <a:spLocks noChangeArrowheads="1"/>
          </p:cNvSpPr>
          <p:nvPr/>
        </p:nvSpPr>
        <p:spPr bwMode="auto">
          <a:xfrm rot="6429492">
            <a:off x="6731664" y="3584545"/>
            <a:ext cx="1392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транспорт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8846" name="Text Box 30"/>
          <p:cNvSpPr txBox="1">
            <a:spLocks noChangeArrowheads="1"/>
          </p:cNvSpPr>
          <p:nvPr/>
        </p:nvSpPr>
        <p:spPr bwMode="auto">
          <a:xfrm rot="1417358">
            <a:off x="6104498" y="1811308"/>
            <a:ext cx="8688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склад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8847" name="Text Box 31"/>
          <p:cNvSpPr txBox="1">
            <a:spLocks noChangeArrowheads="1"/>
          </p:cNvSpPr>
          <p:nvPr/>
        </p:nvSpPr>
        <p:spPr bwMode="auto">
          <a:xfrm rot="-2309384">
            <a:off x="1539723" y="2116108"/>
            <a:ext cx="15481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потребител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173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962775" y="6400800"/>
            <a:ext cx="1870075" cy="471488"/>
          </a:xfrm>
        </p:spPr>
        <p:txBody>
          <a:bodyPr/>
          <a:lstStyle/>
          <a:p>
            <a:pPr>
              <a:defRPr/>
            </a:pPr>
            <a:fld id="{164CCCCA-4BB0-4C33-8666-706A521119E5}" type="slidenum">
              <a:rPr lang="en-GB" alt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n-GB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17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dirty="0" smtClean="0"/>
              <a:t>Дистрибуц</a:t>
            </a:r>
            <a:r>
              <a:rPr lang="bg-BG" altLang="en-US" dirty="0" smtClean="0"/>
              <a:t>и</a:t>
            </a:r>
            <a:r>
              <a:rPr lang="bg-BG" altLang="en-US" dirty="0" smtClean="0"/>
              <a:t>онна </a:t>
            </a:r>
            <a:r>
              <a:rPr lang="bg-BG" altLang="en-US" dirty="0" smtClean="0"/>
              <a:t>верига – замразени храни</a:t>
            </a:r>
            <a:endParaRPr lang="en-GB" altLang="en-US" dirty="0" smtClean="0"/>
          </a:p>
        </p:txBody>
      </p:sp>
      <p:pic>
        <p:nvPicPr>
          <p:cNvPr id="31748" name="Picture 1027" descr="V:\MARKET\ANNA\LE_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585913"/>
            <a:ext cx="8408987" cy="449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1028"/>
          <p:cNvSpPr txBox="1">
            <a:spLocks noChangeArrowheads="1"/>
          </p:cNvSpPr>
          <p:nvPr/>
        </p:nvSpPr>
        <p:spPr bwMode="auto">
          <a:xfrm>
            <a:off x="993775" y="2695575"/>
            <a:ext cx="773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Helvetica" pitchFamily="34" charset="0"/>
                <a:cs typeface="Arial" charset="0"/>
              </a:rPr>
              <a:t>-26</a:t>
            </a:r>
            <a:endParaRPr lang="en-US" alt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750" name="Text Box 1029"/>
          <p:cNvSpPr txBox="1">
            <a:spLocks noChangeArrowheads="1"/>
          </p:cNvSpPr>
          <p:nvPr/>
        </p:nvSpPr>
        <p:spPr bwMode="auto">
          <a:xfrm>
            <a:off x="7966075" y="2943225"/>
            <a:ext cx="7731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900" b="1">
                <a:solidFill>
                  <a:srgbClr val="000000"/>
                </a:solidFill>
                <a:latin typeface="Helvetica" pitchFamily="34" charset="0"/>
                <a:cs typeface="Arial" charset="0"/>
              </a:rPr>
              <a:t>-18</a:t>
            </a:r>
            <a:endParaRPr lang="en-US" alt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1751" name="Text Box 1031"/>
          <p:cNvSpPr txBox="1">
            <a:spLocks noChangeArrowheads="1"/>
          </p:cNvSpPr>
          <p:nvPr/>
        </p:nvSpPr>
        <p:spPr bwMode="auto">
          <a:xfrm>
            <a:off x="4862513" y="4181475"/>
            <a:ext cx="773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Helvetica" pitchFamily="34" charset="0"/>
                <a:cs typeface="Arial" charset="0"/>
              </a:rPr>
              <a:t>-23</a:t>
            </a:r>
            <a:endParaRPr lang="en-US" altLang="en-US" sz="18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8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Концепцията </a:t>
            </a:r>
            <a:r>
              <a:rPr lang="en-GB" dirty="0" smtClean="0"/>
              <a:t>FOOD TOWN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Работа с голям капацитет и по-добро използване на мястото</a:t>
            </a:r>
            <a:endParaRPr lang="en-GB" dirty="0" smtClean="0"/>
          </a:p>
          <a:p>
            <a:r>
              <a:rPr lang="bg-BG" dirty="0" smtClean="0"/>
              <a:t>Предимства от високо качествен и икономичен сервиз </a:t>
            </a:r>
            <a:endParaRPr lang="en-GB" dirty="0" smtClean="0"/>
          </a:p>
          <a:p>
            <a:r>
              <a:rPr lang="bg-BG" dirty="0" smtClean="0"/>
              <a:t>Локация – близо до дистрибуционни или производствени центрове</a:t>
            </a:r>
            <a:r>
              <a:rPr lang="en-GB" dirty="0" smtClean="0"/>
              <a:t> </a:t>
            </a:r>
          </a:p>
          <a:p>
            <a:r>
              <a:rPr lang="bg-BG" dirty="0" smtClean="0"/>
              <a:t>Възможност за използване на съоръжение за замразяване на база лизинг</a:t>
            </a:r>
            <a:endParaRPr lang="en-GB" dirty="0" smtClean="0"/>
          </a:p>
          <a:p>
            <a:r>
              <a:rPr lang="bg-BG" dirty="0" smtClean="0"/>
              <a:t>Идеален комплекс в размер от</a:t>
            </a:r>
            <a:r>
              <a:rPr lang="en-GB" dirty="0" smtClean="0"/>
              <a:t> 50 -100.000 m2</a:t>
            </a:r>
          </a:p>
          <a:p>
            <a:r>
              <a:rPr lang="bg-BG" dirty="0" smtClean="0"/>
              <a:t>Близо до път/пътни възли и ж.п</a:t>
            </a:r>
            <a:r>
              <a:rPr lang="en-GB" dirty="0" smtClean="0"/>
              <a:t> (</a:t>
            </a:r>
            <a:r>
              <a:rPr lang="bg-BG" dirty="0" smtClean="0"/>
              <a:t>ако е възможно</a:t>
            </a:r>
            <a:r>
              <a:rPr lang="en-GB" dirty="0" smtClean="0"/>
              <a:t>)</a:t>
            </a:r>
          </a:p>
          <a:p>
            <a:r>
              <a:rPr lang="bg-BG" dirty="0" smtClean="0"/>
              <a:t>Централна хладилна инсталация за </a:t>
            </a:r>
            <a:r>
              <a:rPr lang="bg-BG" dirty="0" smtClean="0"/>
              <a:t>преработвателите </a:t>
            </a:r>
            <a:r>
              <a:rPr lang="bg-BG" dirty="0" smtClean="0"/>
              <a:t>на храни</a:t>
            </a:r>
            <a:r>
              <a:rPr lang="en-GB" dirty="0" smtClean="0"/>
              <a:t>  </a:t>
            </a:r>
          </a:p>
          <a:p>
            <a:r>
              <a:rPr lang="bg-BG" dirty="0" smtClean="0"/>
              <a:t>Централна логистика</a:t>
            </a:r>
            <a:endParaRPr lang="en-GB" dirty="0" smtClean="0"/>
          </a:p>
          <a:p>
            <a:r>
              <a:rPr lang="bg-BG" dirty="0" smtClean="0"/>
              <a:t>Увеличение на печалбата и пестене на инвестиционен капитал.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1277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bg-BG" dirty="0" smtClean="0"/>
              <a:t>Общо ползване на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400800" cy="4320480"/>
          </a:xfrm>
        </p:spPr>
        <p:txBody>
          <a:bodyPr/>
          <a:lstStyle/>
          <a:p>
            <a:r>
              <a:rPr lang="bg-BG" sz="1400" dirty="0"/>
              <a:t>В</a:t>
            </a:r>
            <a:r>
              <a:rPr lang="bg-BG" sz="1400" dirty="0" smtClean="0"/>
              <a:t>одоизточник</a:t>
            </a:r>
            <a:endParaRPr lang="en-GB" sz="1400" dirty="0" smtClean="0"/>
          </a:p>
          <a:p>
            <a:r>
              <a:rPr lang="bg-BG" sz="1400" dirty="0" smtClean="0"/>
              <a:t>Централна хладилна инсталация</a:t>
            </a:r>
            <a:endParaRPr lang="en-GB" sz="1400" dirty="0" smtClean="0"/>
          </a:p>
          <a:p>
            <a:r>
              <a:rPr lang="bg-BG" sz="1400" dirty="0" smtClean="0"/>
              <a:t>Поддръжка на машините</a:t>
            </a:r>
            <a:endParaRPr lang="en-GB" sz="1400" dirty="0" smtClean="0"/>
          </a:p>
          <a:p>
            <a:r>
              <a:rPr lang="bg-BG" sz="1400" dirty="0" smtClean="0"/>
              <a:t>Обща охрана и система за безопасност</a:t>
            </a:r>
            <a:endParaRPr lang="en-GB" sz="1400" dirty="0" smtClean="0"/>
          </a:p>
          <a:p>
            <a:r>
              <a:rPr lang="bg-BG" sz="1400" dirty="0" smtClean="0"/>
              <a:t>Транспорт на персонала</a:t>
            </a:r>
            <a:endParaRPr lang="en-GB" sz="1400" dirty="0" smtClean="0"/>
          </a:p>
          <a:p>
            <a:r>
              <a:rPr lang="bg-BG" sz="1400" dirty="0" smtClean="0"/>
              <a:t>Качествен контрол </a:t>
            </a:r>
            <a:endParaRPr lang="en-GB" sz="1400" dirty="0" smtClean="0"/>
          </a:p>
          <a:p>
            <a:r>
              <a:rPr lang="bg-BG" sz="1400" dirty="0" smtClean="0"/>
              <a:t>Лабораторни услуги</a:t>
            </a:r>
            <a:endParaRPr lang="en-GB" sz="1400" dirty="0" smtClean="0"/>
          </a:p>
          <a:p>
            <a:r>
              <a:rPr lang="bg-BG" sz="1400" dirty="0" smtClean="0"/>
              <a:t>Централен офис</a:t>
            </a:r>
            <a:endParaRPr lang="bg-BG" sz="1400" dirty="0"/>
          </a:p>
          <a:p>
            <a:r>
              <a:rPr lang="bg-BG" sz="1400" dirty="0" smtClean="0"/>
              <a:t>Централно ел.снабдяване</a:t>
            </a:r>
            <a:endParaRPr lang="en-GB" sz="1400" dirty="0" smtClean="0"/>
          </a:p>
          <a:p>
            <a:r>
              <a:rPr lang="bg-BG" sz="1400" dirty="0" smtClean="0"/>
              <a:t>Пестене на енергия с топлинни помпи</a:t>
            </a:r>
            <a:endParaRPr lang="en-GB" sz="1400" dirty="0" smtClean="0"/>
          </a:p>
          <a:p>
            <a:r>
              <a:rPr lang="bg-BG" sz="1400" dirty="0" smtClean="0"/>
              <a:t>Вътрешен транспорт</a:t>
            </a:r>
            <a:endParaRPr lang="en-GB" sz="1400" dirty="0" smtClean="0"/>
          </a:p>
          <a:p>
            <a:r>
              <a:rPr lang="bg-BG" sz="1400" dirty="0" smtClean="0"/>
              <a:t>Защитно облекло за централен склад</a:t>
            </a:r>
            <a:endParaRPr lang="en-GB" sz="1400" dirty="0" smtClean="0"/>
          </a:p>
          <a:p>
            <a:r>
              <a:rPr lang="bg-BG" sz="1400" dirty="0" smtClean="0"/>
              <a:t>Електрокари от ценрален склад</a:t>
            </a:r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="" xmlns:p14="http://schemas.microsoft.com/office/powerpoint/2010/main" val="338326848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pPr algn="ctr"/>
            <a:r>
              <a:rPr lang="bg-BG" dirty="0" smtClean="0"/>
              <a:t>Инвестиция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400800" cy="3888432"/>
          </a:xfrm>
        </p:spPr>
        <p:txBody>
          <a:bodyPr/>
          <a:lstStyle/>
          <a:p>
            <a:pPr algn="l"/>
            <a:r>
              <a:rPr lang="en-GB" dirty="0" smtClean="0"/>
              <a:t>Investment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6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63688" y="5157192"/>
            <a:ext cx="47525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763688" y="2204864"/>
            <a:ext cx="0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339752" y="4149080"/>
            <a:ext cx="504056" cy="10081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79912" y="3681028"/>
            <a:ext cx="648072" cy="1476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580112" y="4725144"/>
            <a:ext cx="576064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740486" y="533256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Production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607658" y="533256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Storage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572557" y="5332566"/>
            <a:ext cx="1163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Transport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586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bg-BG" sz="2800" dirty="0" smtClean="0"/>
              <a:t>Поток на продуктите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904" y="3356992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Диструбуционен склад</a:t>
            </a:r>
            <a:endParaRPr lang="en-GB" dirty="0" smtClean="0"/>
          </a:p>
        </p:txBody>
      </p:sp>
      <p:sp>
        <p:nvSpPr>
          <p:cNvPr id="8" name="Isosceles Triangle 7"/>
          <p:cNvSpPr/>
          <p:nvPr/>
        </p:nvSpPr>
        <p:spPr>
          <a:xfrm>
            <a:off x="3644739" y="3212976"/>
            <a:ext cx="1656184" cy="144016"/>
          </a:xfrm>
          <a:prstGeom prst="triangle">
            <a:avLst>
              <a:gd name="adj" fmla="val 50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5400000">
            <a:off x="6726079" y="2692253"/>
            <a:ext cx="1296144" cy="242192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3676382"/>
            <a:ext cx="303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От производствената зона</a:t>
            </a:r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0800000">
            <a:off x="4175956" y="1947208"/>
            <a:ext cx="648072" cy="100811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033976" y="1516142"/>
            <a:ext cx="4131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Дистрибуция на далечно разстояние</a:t>
            </a:r>
            <a:endParaRPr lang="en-GB" dirty="0"/>
          </a:p>
        </p:txBody>
      </p:sp>
      <p:sp>
        <p:nvSpPr>
          <p:cNvPr id="13" name="Down Arrow 12"/>
          <p:cNvSpPr/>
          <p:nvPr/>
        </p:nvSpPr>
        <p:spPr>
          <a:xfrm>
            <a:off x="4283758" y="4725144"/>
            <a:ext cx="531217" cy="93610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779912" y="5805264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Локална дистрибуция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>
            <a:off x="1331640" y="3068960"/>
            <a:ext cx="1440160" cy="5040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0800000">
            <a:off x="1484040" y="3861048"/>
            <a:ext cx="1440160" cy="5040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492363" y="269962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Внос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778361" y="3676382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Износ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458103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/>
          <a:lstStyle/>
          <a:p>
            <a:r>
              <a:rPr lang="bg-BG" dirty="0" smtClean="0"/>
              <a:t>Вариране на складовите наличности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632848" cy="482453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8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9632" y="1772816"/>
            <a:ext cx="1584176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553676" y="1772816"/>
            <a:ext cx="144016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724128" y="1844824"/>
            <a:ext cx="144016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259632" y="4221088"/>
            <a:ext cx="144016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544452" y="4221837"/>
            <a:ext cx="144016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796556" y="4221763"/>
            <a:ext cx="144016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388685" y="3479140"/>
            <a:ext cx="1331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Зеленчуци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779912" y="3525321"/>
            <a:ext cx="888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Масло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892106" y="3532441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Сладолед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75656" y="5927051"/>
            <a:ext cx="754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Месо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801377" y="5927051"/>
            <a:ext cx="721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Риба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812804" y="5945786"/>
            <a:ext cx="1593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Готови храни</a:t>
            </a:r>
            <a:endParaRPr lang="en-GB" dirty="0"/>
          </a:p>
        </p:txBody>
      </p:sp>
      <p:sp>
        <p:nvSpPr>
          <p:cNvPr id="42" name="Freeform 41"/>
          <p:cNvSpPr/>
          <p:nvPr/>
        </p:nvSpPr>
        <p:spPr>
          <a:xfrm>
            <a:off x="1258432" y="1981804"/>
            <a:ext cx="1593410" cy="674801"/>
          </a:xfrm>
          <a:custGeom>
            <a:avLst/>
            <a:gdLst>
              <a:gd name="connsiteX0" fmla="*/ 0 w 1593410"/>
              <a:gd name="connsiteY0" fmla="*/ 136707 h 674801"/>
              <a:gd name="connsiteX1" fmla="*/ 271604 w 1593410"/>
              <a:gd name="connsiteY1" fmla="*/ 308723 h 674801"/>
              <a:gd name="connsiteX2" fmla="*/ 488887 w 1593410"/>
              <a:gd name="connsiteY2" fmla="*/ 643701 h 674801"/>
              <a:gd name="connsiteX3" fmla="*/ 823865 w 1593410"/>
              <a:gd name="connsiteY3" fmla="*/ 589380 h 674801"/>
              <a:gd name="connsiteX4" fmla="*/ 1140736 w 1593410"/>
              <a:gd name="connsiteY4" fmla="*/ 19012 h 674801"/>
              <a:gd name="connsiteX5" fmla="*/ 1593410 w 1593410"/>
              <a:gd name="connsiteY5" fmla="*/ 136707 h 674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3410" h="674801">
                <a:moveTo>
                  <a:pt x="0" y="136707"/>
                </a:moveTo>
                <a:cubicBezTo>
                  <a:pt x="95061" y="180465"/>
                  <a:pt x="190123" y="224224"/>
                  <a:pt x="271604" y="308723"/>
                </a:cubicBezTo>
                <a:cubicBezTo>
                  <a:pt x="353085" y="393222"/>
                  <a:pt x="396844" y="596925"/>
                  <a:pt x="488887" y="643701"/>
                </a:cubicBezTo>
                <a:cubicBezTo>
                  <a:pt x="580931" y="690477"/>
                  <a:pt x="715224" y="693495"/>
                  <a:pt x="823865" y="589380"/>
                </a:cubicBezTo>
                <a:cubicBezTo>
                  <a:pt x="932506" y="485265"/>
                  <a:pt x="1012479" y="94457"/>
                  <a:pt x="1140736" y="19012"/>
                </a:cubicBezTo>
                <a:cubicBezTo>
                  <a:pt x="1268993" y="-56433"/>
                  <a:pt x="1522491" y="115582"/>
                  <a:pt x="1593410" y="1367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5721790" y="2139996"/>
            <a:ext cx="1412341" cy="1246303"/>
          </a:xfrm>
          <a:custGeom>
            <a:avLst/>
            <a:gdLst>
              <a:gd name="connsiteX0" fmla="*/ 0 w 1412341"/>
              <a:gd name="connsiteY0" fmla="*/ 1101145 h 1246303"/>
              <a:gd name="connsiteX1" fmla="*/ 153909 w 1412341"/>
              <a:gd name="connsiteY1" fmla="*/ 1155465 h 1246303"/>
              <a:gd name="connsiteX2" fmla="*/ 497941 w 1412341"/>
              <a:gd name="connsiteY2" fmla="*/ 41889 h 1246303"/>
              <a:gd name="connsiteX3" fmla="*/ 823865 w 1412341"/>
              <a:gd name="connsiteY3" fmla="*/ 322547 h 1246303"/>
              <a:gd name="connsiteX4" fmla="*/ 986828 w 1412341"/>
              <a:gd name="connsiteY4" fmla="*/ 1146412 h 1246303"/>
              <a:gd name="connsiteX5" fmla="*/ 1412341 w 1412341"/>
              <a:gd name="connsiteY5" fmla="*/ 1119252 h 124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2341" h="1246303">
                <a:moveTo>
                  <a:pt x="0" y="1101145"/>
                </a:moveTo>
                <a:cubicBezTo>
                  <a:pt x="35459" y="1216576"/>
                  <a:pt x="70919" y="1332008"/>
                  <a:pt x="153909" y="1155465"/>
                </a:cubicBezTo>
                <a:cubicBezTo>
                  <a:pt x="236899" y="978922"/>
                  <a:pt x="386282" y="180709"/>
                  <a:pt x="497941" y="41889"/>
                </a:cubicBezTo>
                <a:cubicBezTo>
                  <a:pt x="609600" y="-96931"/>
                  <a:pt x="742384" y="138460"/>
                  <a:pt x="823865" y="322547"/>
                </a:cubicBezTo>
                <a:cubicBezTo>
                  <a:pt x="905346" y="506634"/>
                  <a:pt x="888749" y="1013628"/>
                  <a:pt x="986828" y="1146412"/>
                </a:cubicBezTo>
                <a:cubicBezTo>
                  <a:pt x="1084907" y="1279196"/>
                  <a:pt x="1341422" y="1126797"/>
                  <a:pt x="1412341" y="11192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3558012" y="2664972"/>
            <a:ext cx="1421394" cy="405158"/>
          </a:xfrm>
          <a:custGeom>
            <a:avLst/>
            <a:gdLst>
              <a:gd name="connsiteX0" fmla="*/ 0 w 1421394"/>
              <a:gd name="connsiteY0" fmla="*/ 286458 h 405158"/>
              <a:gd name="connsiteX1" fmla="*/ 190123 w 1421394"/>
              <a:gd name="connsiteY1" fmla="*/ 386046 h 405158"/>
              <a:gd name="connsiteX2" fmla="*/ 280657 w 1421394"/>
              <a:gd name="connsiteY2" fmla="*/ 404153 h 405158"/>
              <a:gd name="connsiteX3" fmla="*/ 362138 w 1421394"/>
              <a:gd name="connsiteY3" fmla="*/ 395099 h 405158"/>
              <a:gd name="connsiteX4" fmla="*/ 425513 w 1421394"/>
              <a:gd name="connsiteY4" fmla="*/ 331725 h 405158"/>
              <a:gd name="connsiteX5" fmla="*/ 561315 w 1421394"/>
              <a:gd name="connsiteY5" fmla="*/ 114442 h 405158"/>
              <a:gd name="connsiteX6" fmla="*/ 778598 w 1421394"/>
              <a:gd name="connsiteY6" fmla="*/ 114442 h 405158"/>
              <a:gd name="connsiteX7" fmla="*/ 887239 w 1421394"/>
              <a:gd name="connsiteY7" fmla="*/ 23907 h 405158"/>
              <a:gd name="connsiteX8" fmla="*/ 1167897 w 1421394"/>
              <a:gd name="connsiteY8" fmla="*/ 23907 h 405158"/>
              <a:gd name="connsiteX9" fmla="*/ 1421394 w 1421394"/>
              <a:gd name="connsiteY9" fmla="*/ 295511 h 40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1394" h="405158">
                <a:moveTo>
                  <a:pt x="0" y="286458"/>
                </a:moveTo>
                <a:cubicBezTo>
                  <a:pt x="71673" y="326444"/>
                  <a:pt x="143347" y="366430"/>
                  <a:pt x="190123" y="386046"/>
                </a:cubicBezTo>
                <a:cubicBezTo>
                  <a:pt x="236899" y="405662"/>
                  <a:pt x="251988" y="402644"/>
                  <a:pt x="280657" y="404153"/>
                </a:cubicBezTo>
                <a:cubicBezTo>
                  <a:pt x="309326" y="405662"/>
                  <a:pt x="337995" y="407170"/>
                  <a:pt x="362138" y="395099"/>
                </a:cubicBezTo>
                <a:cubicBezTo>
                  <a:pt x="386281" y="383028"/>
                  <a:pt x="392317" y="378501"/>
                  <a:pt x="425513" y="331725"/>
                </a:cubicBezTo>
                <a:cubicBezTo>
                  <a:pt x="458709" y="284949"/>
                  <a:pt x="502468" y="150656"/>
                  <a:pt x="561315" y="114442"/>
                </a:cubicBezTo>
                <a:cubicBezTo>
                  <a:pt x="620162" y="78228"/>
                  <a:pt x="724277" y="129531"/>
                  <a:pt x="778598" y="114442"/>
                </a:cubicBezTo>
                <a:cubicBezTo>
                  <a:pt x="832919" y="99353"/>
                  <a:pt x="822356" y="38996"/>
                  <a:pt x="887239" y="23907"/>
                </a:cubicBezTo>
                <a:cubicBezTo>
                  <a:pt x="952122" y="8818"/>
                  <a:pt x="1078871" y="-21360"/>
                  <a:pt x="1167897" y="23907"/>
                </a:cubicBezTo>
                <a:cubicBezTo>
                  <a:pt x="1256923" y="69174"/>
                  <a:pt x="1416867" y="233646"/>
                  <a:pt x="1421394" y="29551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1267485" y="4413641"/>
            <a:ext cx="1448555" cy="457123"/>
          </a:xfrm>
          <a:custGeom>
            <a:avLst/>
            <a:gdLst>
              <a:gd name="connsiteX0" fmla="*/ 0 w 1448555"/>
              <a:gd name="connsiteY0" fmla="*/ 457123 h 457123"/>
              <a:gd name="connsiteX1" fmla="*/ 371192 w 1448555"/>
              <a:gd name="connsiteY1" fmla="*/ 4450 h 457123"/>
              <a:gd name="connsiteX2" fmla="*/ 525101 w 1448555"/>
              <a:gd name="connsiteY2" fmla="*/ 221733 h 457123"/>
              <a:gd name="connsiteX3" fmla="*/ 633743 w 1448555"/>
              <a:gd name="connsiteY3" fmla="*/ 149306 h 457123"/>
              <a:gd name="connsiteX4" fmla="*/ 796705 w 1448555"/>
              <a:gd name="connsiteY4" fmla="*/ 375642 h 457123"/>
              <a:gd name="connsiteX5" fmla="*/ 968721 w 1448555"/>
              <a:gd name="connsiteY5" fmla="*/ 94985 h 457123"/>
              <a:gd name="connsiteX6" fmla="*/ 1204111 w 1448555"/>
              <a:gd name="connsiteY6" fmla="*/ 303214 h 457123"/>
              <a:gd name="connsiteX7" fmla="*/ 1330860 w 1448555"/>
              <a:gd name="connsiteY7" fmla="*/ 212680 h 457123"/>
              <a:gd name="connsiteX8" fmla="*/ 1448555 w 1448555"/>
              <a:gd name="connsiteY8" fmla="*/ 457123 h 45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8555" h="457123">
                <a:moveTo>
                  <a:pt x="0" y="457123"/>
                </a:moveTo>
                <a:cubicBezTo>
                  <a:pt x="141837" y="250402"/>
                  <a:pt x="283675" y="43682"/>
                  <a:pt x="371192" y="4450"/>
                </a:cubicBezTo>
                <a:cubicBezTo>
                  <a:pt x="458709" y="-34782"/>
                  <a:pt x="481342" y="197590"/>
                  <a:pt x="525101" y="221733"/>
                </a:cubicBezTo>
                <a:cubicBezTo>
                  <a:pt x="568860" y="245876"/>
                  <a:pt x="588476" y="123654"/>
                  <a:pt x="633743" y="149306"/>
                </a:cubicBezTo>
                <a:cubicBezTo>
                  <a:pt x="679010" y="174958"/>
                  <a:pt x="740875" y="384695"/>
                  <a:pt x="796705" y="375642"/>
                </a:cubicBezTo>
                <a:cubicBezTo>
                  <a:pt x="852535" y="366588"/>
                  <a:pt x="900820" y="107056"/>
                  <a:pt x="968721" y="94985"/>
                </a:cubicBezTo>
                <a:cubicBezTo>
                  <a:pt x="1036622" y="82914"/>
                  <a:pt x="1143755" y="283598"/>
                  <a:pt x="1204111" y="303214"/>
                </a:cubicBezTo>
                <a:cubicBezTo>
                  <a:pt x="1264467" y="322830"/>
                  <a:pt x="1290119" y="187029"/>
                  <a:pt x="1330860" y="212680"/>
                </a:cubicBezTo>
                <a:cubicBezTo>
                  <a:pt x="1371601" y="238331"/>
                  <a:pt x="1445537" y="405820"/>
                  <a:pt x="1448555" y="4571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>
          <a:xfrm>
            <a:off x="3512745" y="5220260"/>
            <a:ext cx="1474094" cy="310465"/>
          </a:xfrm>
          <a:custGeom>
            <a:avLst/>
            <a:gdLst>
              <a:gd name="connsiteX0" fmla="*/ 0 w 1474094"/>
              <a:gd name="connsiteY0" fmla="*/ 35680 h 310465"/>
              <a:gd name="connsiteX1" fmla="*/ 144855 w 1474094"/>
              <a:gd name="connsiteY1" fmla="*/ 162429 h 310465"/>
              <a:gd name="connsiteX2" fmla="*/ 316871 w 1474094"/>
              <a:gd name="connsiteY2" fmla="*/ 17574 h 310465"/>
              <a:gd name="connsiteX3" fmla="*/ 606582 w 1474094"/>
              <a:gd name="connsiteY3" fmla="*/ 26627 h 310465"/>
              <a:gd name="connsiteX4" fmla="*/ 769544 w 1474094"/>
              <a:gd name="connsiteY4" fmla="*/ 234857 h 310465"/>
              <a:gd name="connsiteX5" fmla="*/ 959667 w 1474094"/>
              <a:gd name="connsiteY5" fmla="*/ 225803 h 310465"/>
              <a:gd name="connsiteX6" fmla="*/ 1222218 w 1474094"/>
              <a:gd name="connsiteY6" fmla="*/ 307284 h 310465"/>
              <a:gd name="connsiteX7" fmla="*/ 1448554 w 1474094"/>
              <a:gd name="connsiteY7" fmla="*/ 99055 h 310465"/>
              <a:gd name="connsiteX8" fmla="*/ 1448554 w 1474094"/>
              <a:gd name="connsiteY8" fmla="*/ 117162 h 31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4094" h="310465">
                <a:moveTo>
                  <a:pt x="0" y="35680"/>
                </a:moveTo>
                <a:cubicBezTo>
                  <a:pt x="46021" y="100563"/>
                  <a:pt x="92043" y="165447"/>
                  <a:pt x="144855" y="162429"/>
                </a:cubicBezTo>
                <a:cubicBezTo>
                  <a:pt x="197667" y="159411"/>
                  <a:pt x="239917" y="40208"/>
                  <a:pt x="316871" y="17574"/>
                </a:cubicBezTo>
                <a:cubicBezTo>
                  <a:pt x="393825" y="-5060"/>
                  <a:pt x="531137" y="-9587"/>
                  <a:pt x="606582" y="26627"/>
                </a:cubicBezTo>
                <a:cubicBezTo>
                  <a:pt x="682027" y="62841"/>
                  <a:pt x="710697" y="201661"/>
                  <a:pt x="769544" y="234857"/>
                </a:cubicBezTo>
                <a:cubicBezTo>
                  <a:pt x="828391" y="268053"/>
                  <a:pt x="884221" y="213732"/>
                  <a:pt x="959667" y="225803"/>
                </a:cubicBezTo>
                <a:cubicBezTo>
                  <a:pt x="1035113" y="237874"/>
                  <a:pt x="1140737" y="328409"/>
                  <a:pt x="1222218" y="307284"/>
                </a:cubicBezTo>
                <a:cubicBezTo>
                  <a:pt x="1303699" y="286159"/>
                  <a:pt x="1410832" y="130742"/>
                  <a:pt x="1448554" y="99055"/>
                </a:cubicBezTo>
                <a:cubicBezTo>
                  <a:pt x="1486276" y="67368"/>
                  <a:pt x="1478732" y="102073"/>
                  <a:pt x="1448554" y="1171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>
            <a:off x="5812803" y="5100660"/>
            <a:ext cx="1371165" cy="254045"/>
          </a:xfrm>
          <a:custGeom>
            <a:avLst/>
            <a:gdLst>
              <a:gd name="connsiteX0" fmla="*/ 0 w 1479522"/>
              <a:gd name="connsiteY0" fmla="*/ 90914 h 254045"/>
              <a:gd name="connsiteX1" fmla="*/ 117695 w 1479522"/>
              <a:gd name="connsiteY1" fmla="*/ 136181 h 254045"/>
              <a:gd name="connsiteX2" fmla="*/ 271604 w 1479522"/>
              <a:gd name="connsiteY2" fmla="*/ 109021 h 254045"/>
              <a:gd name="connsiteX3" fmla="*/ 362139 w 1479522"/>
              <a:gd name="connsiteY3" fmla="*/ 45646 h 254045"/>
              <a:gd name="connsiteX4" fmla="*/ 516048 w 1479522"/>
              <a:gd name="connsiteY4" fmla="*/ 136181 h 254045"/>
              <a:gd name="connsiteX5" fmla="*/ 832919 w 1479522"/>
              <a:gd name="connsiteY5" fmla="*/ 253876 h 254045"/>
              <a:gd name="connsiteX6" fmla="*/ 1032095 w 1479522"/>
              <a:gd name="connsiteY6" fmla="*/ 109021 h 254045"/>
              <a:gd name="connsiteX7" fmla="*/ 1131683 w 1479522"/>
              <a:gd name="connsiteY7" fmla="*/ 379 h 254045"/>
              <a:gd name="connsiteX8" fmla="*/ 1457608 w 1479522"/>
              <a:gd name="connsiteY8" fmla="*/ 72807 h 254045"/>
              <a:gd name="connsiteX9" fmla="*/ 1448555 w 1479522"/>
              <a:gd name="connsiteY9" fmla="*/ 63753 h 254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9522" h="254045">
                <a:moveTo>
                  <a:pt x="0" y="90914"/>
                </a:moveTo>
                <a:cubicBezTo>
                  <a:pt x="36214" y="112038"/>
                  <a:pt x="72428" y="133163"/>
                  <a:pt x="117695" y="136181"/>
                </a:cubicBezTo>
                <a:cubicBezTo>
                  <a:pt x="162962" y="139199"/>
                  <a:pt x="230863" y="124110"/>
                  <a:pt x="271604" y="109021"/>
                </a:cubicBezTo>
                <a:cubicBezTo>
                  <a:pt x="312345" y="93932"/>
                  <a:pt x="321398" y="41119"/>
                  <a:pt x="362139" y="45646"/>
                </a:cubicBezTo>
                <a:cubicBezTo>
                  <a:pt x="402880" y="50173"/>
                  <a:pt x="437585" y="101476"/>
                  <a:pt x="516048" y="136181"/>
                </a:cubicBezTo>
                <a:cubicBezTo>
                  <a:pt x="594511" y="170886"/>
                  <a:pt x="746911" y="258403"/>
                  <a:pt x="832919" y="253876"/>
                </a:cubicBezTo>
                <a:cubicBezTo>
                  <a:pt x="918927" y="249349"/>
                  <a:pt x="982301" y="151271"/>
                  <a:pt x="1032095" y="109021"/>
                </a:cubicBezTo>
                <a:cubicBezTo>
                  <a:pt x="1081889" y="66771"/>
                  <a:pt x="1060764" y="6415"/>
                  <a:pt x="1131683" y="379"/>
                </a:cubicBezTo>
                <a:cubicBezTo>
                  <a:pt x="1202602" y="-5657"/>
                  <a:pt x="1404796" y="62245"/>
                  <a:pt x="1457608" y="72807"/>
                </a:cubicBezTo>
                <a:cubicBezTo>
                  <a:pt x="1510420" y="83369"/>
                  <a:pt x="1451573" y="60735"/>
                  <a:pt x="1448555" y="637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7760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bg-BG" dirty="0" smtClean="0"/>
              <a:t>Заетост на хладилния склад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680520"/>
          </a:xfrm>
        </p:spPr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44913" y="6181725"/>
            <a:ext cx="598001" cy="365125"/>
          </a:xfrm>
        </p:spPr>
        <p:txBody>
          <a:bodyPr/>
          <a:lstStyle/>
          <a:p>
            <a:pPr>
              <a:defRPr/>
            </a:pPr>
            <a:fld id="{2D40EB15-3F0A-459E-8FFA-BF579F56D7E1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sv-SE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9792" y="1700808"/>
            <a:ext cx="3240360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686756" y="1952978"/>
            <a:ext cx="3299281" cy="349955"/>
          </a:xfrm>
          <a:custGeom>
            <a:avLst/>
            <a:gdLst>
              <a:gd name="connsiteX0" fmla="*/ 0 w 3299281"/>
              <a:gd name="connsiteY0" fmla="*/ 349955 h 349955"/>
              <a:gd name="connsiteX1" fmla="*/ 214488 w 3299281"/>
              <a:gd name="connsiteY1" fmla="*/ 191911 h 349955"/>
              <a:gd name="connsiteX2" fmla="*/ 214488 w 3299281"/>
              <a:gd name="connsiteY2" fmla="*/ 191911 h 349955"/>
              <a:gd name="connsiteX3" fmla="*/ 654755 w 3299281"/>
              <a:gd name="connsiteY3" fmla="*/ 79022 h 349955"/>
              <a:gd name="connsiteX4" fmla="*/ 925688 w 3299281"/>
              <a:gd name="connsiteY4" fmla="*/ 146755 h 349955"/>
              <a:gd name="connsiteX5" fmla="*/ 1377244 w 3299281"/>
              <a:gd name="connsiteY5" fmla="*/ 112889 h 349955"/>
              <a:gd name="connsiteX6" fmla="*/ 1659466 w 3299281"/>
              <a:gd name="connsiteY6" fmla="*/ 33866 h 349955"/>
              <a:gd name="connsiteX7" fmla="*/ 2144888 w 3299281"/>
              <a:gd name="connsiteY7" fmla="*/ 180622 h 349955"/>
              <a:gd name="connsiteX8" fmla="*/ 2494844 w 3299281"/>
              <a:gd name="connsiteY8" fmla="*/ 90311 h 349955"/>
              <a:gd name="connsiteX9" fmla="*/ 2765777 w 3299281"/>
              <a:gd name="connsiteY9" fmla="*/ 124178 h 349955"/>
              <a:gd name="connsiteX10" fmla="*/ 3262488 w 3299281"/>
              <a:gd name="connsiteY10" fmla="*/ 22578 h 349955"/>
              <a:gd name="connsiteX11" fmla="*/ 3262488 w 3299281"/>
              <a:gd name="connsiteY11" fmla="*/ 0 h 34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9281" h="349955">
                <a:moveTo>
                  <a:pt x="0" y="349955"/>
                </a:moveTo>
                <a:lnTo>
                  <a:pt x="214488" y="191911"/>
                </a:lnTo>
                <a:lnTo>
                  <a:pt x="214488" y="191911"/>
                </a:lnTo>
                <a:cubicBezTo>
                  <a:pt x="287866" y="173096"/>
                  <a:pt x="536222" y="86548"/>
                  <a:pt x="654755" y="79022"/>
                </a:cubicBezTo>
                <a:cubicBezTo>
                  <a:pt x="773288" y="71496"/>
                  <a:pt x="805273" y="141110"/>
                  <a:pt x="925688" y="146755"/>
                </a:cubicBezTo>
                <a:cubicBezTo>
                  <a:pt x="1046103" y="152399"/>
                  <a:pt x="1254948" y="131704"/>
                  <a:pt x="1377244" y="112889"/>
                </a:cubicBezTo>
                <a:cubicBezTo>
                  <a:pt x="1499540" y="94074"/>
                  <a:pt x="1531525" y="22577"/>
                  <a:pt x="1659466" y="33866"/>
                </a:cubicBezTo>
                <a:cubicBezTo>
                  <a:pt x="1787407" y="45155"/>
                  <a:pt x="2005659" y="171215"/>
                  <a:pt x="2144888" y="180622"/>
                </a:cubicBezTo>
                <a:cubicBezTo>
                  <a:pt x="2284117" y="190029"/>
                  <a:pt x="2391363" y="99718"/>
                  <a:pt x="2494844" y="90311"/>
                </a:cubicBezTo>
                <a:cubicBezTo>
                  <a:pt x="2598326" y="80904"/>
                  <a:pt x="2637836" y="135467"/>
                  <a:pt x="2765777" y="124178"/>
                </a:cubicBezTo>
                <a:cubicBezTo>
                  <a:pt x="2893718" y="112889"/>
                  <a:pt x="3179703" y="43274"/>
                  <a:pt x="3262488" y="22578"/>
                </a:cubicBezTo>
                <a:cubicBezTo>
                  <a:pt x="3345273" y="1882"/>
                  <a:pt x="3262488" y="0"/>
                  <a:pt x="3262488" y="0"/>
                </a:cubicBezTo>
              </a:path>
            </a:pathLst>
          </a:cu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99792" y="6021288"/>
            <a:ext cx="3286245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86756" y="1700808"/>
            <a:ext cx="13036" cy="432048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2518" y="1790890"/>
            <a:ext cx="165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&gt;85% </a:t>
            </a:r>
            <a:r>
              <a:rPr lang="bg-BG" dirty="0" smtClean="0"/>
              <a:t>заетост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419872" y="60212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11960" y="5954706"/>
            <a:ext cx="0" cy="26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76056" y="599909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40152" y="59769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59541" y="60212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94160" y="60304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550196" y="60212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364088" y="5994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061484" y="2459820"/>
            <a:ext cx="45475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</a:t>
            </a:r>
            <a:r>
              <a:rPr lang="bg-BG" dirty="0" smtClean="0"/>
              <a:t>Разходите за</a:t>
            </a:r>
            <a:r>
              <a:rPr lang="en-GB" dirty="0" smtClean="0"/>
              <a:t> </a:t>
            </a:r>
            <a:r>
              <a:rPr lang="bg-BG" dirty="0" smtClean="0"/>
              <a:t>складиране на кг. продукт</a:t>
            </a:r>
            <a:r>
              <a:rPr lang="en-GB" dirty="0" smtClean="0"/>
              <a:t> </a:t>
            </a:r>
          </a:p>
          <a:p>
            <a:r>
              <a:rPr lang="bg-BG" dirty="0" smtClean="0"/>
              <a:t>във всеки хладилен склад зависят от </a:t>
            </a:r>
          </a:p>
          <a:p>
            <a:r>
              <a:rPr lang="bg-BG" dirty="0" smtClean="0"/>
              <a:t>използването на хл.площ</a:t>
            </a:r>
            <a:endParaRPr lang="en-GB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5099955" y="4509120"/>
            <a:ext cx="43006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 smtClean="0"/>
              <a:t>Разходът при пълен склад е два пъти </a:t>
            </a:r>
          </a:p>
          <a:p>
            <a:r>
              <a:rPr lang="bg-BG" dirty="0" smtClean="0"/>
              <a:t>по-нисък от разхода при полупълен</a:t>
            </a:r>
          </a:p>
          <a:p>
            <a:r>
              <a:rPr lang="bg-BG" dirty="0" smtClean="0"/>
              <a:t>склад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7781757"/>
      </p:ext>
    </p:extLst>
  </p:cSld>
  <p:clrMapOvr>
    <a:masterClrMapping/>
  </p:clrMapOvr>
</p:sld>
</file>

<file path=ppt/theme/theme1.xml><?xml version="1.0" encoding="utf-8"?>
<a:theme xmlns:a="http://schemas.openxmlformats.org/drawingml/2006/main" name="1_JBT_FoodTech">
  <a:themeElements>
    <a:clrScheme name="JBT_FoodTech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76CC"/>
      </a:accent1>
      <a:accent2>
        <a:srgbClr val="949494"/>
      </a:accent2>
      <a:accent3>
        <a:srgbClr val="FFFFFF"/>
      </a:accent3>
      <a:accent4>
        <a:srgbClr val="000000"/>
      </a:accent4>
      <a:accent5>
        <a:srgbClr val="AABDE2"/>
      </a:accent5>
      <a:accent6>
        <a:srgbClr val="868686"/>
      </a:accent6>
      <a:hlink>
        <a:srgbClr val="924000"/>
      </a:hlink>
      <a:folHlink>
        <a:srgbClr val="800080"/>
      </a:folHlink>
    </a:clrScheme>
    <a:fontScheme name="1_JBT_FoodTec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BT_FoodTech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76CC"/>
        </a:accent1>
        <a:accent2>
          <a:srgbClr val="949494"/>
        </a:accent2>
        <a:accent3>
          <a:srgbClr val="FFFFFF"/>
        </a:accent3>
        <a:accent4>
          <a:srgbClr val="000000"/>
        </a:accent4>
        <a:accent5>
          <a:srgbClr val="AABDE2"/>
        </a:accent5>
        <a:accent6>
          <a:srgbClr val="868686"/>
        </a:accent6>
        <a:hlink>
          <a:srgbClr val="9240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T_FoodTech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76CC"/>
        </a:accent1>
        <a:accent2>
          <a:srgbClr val="949494"/>
        </a:accent2>
        <a:accent3>
          <a:srgbClr val="FFFFFF"/>
        </a:accent3>
        <a:accent4>
          <a:srgbClr val="000000"/>
        </a:accent4>
        <a:accent5>
          <a:srgbClr val="AABDE2"/>
        </a:accent5>
        <a:accent6>
          <a:srgbClr val="868686"/>
        </a:accent6>
        <a:hlink>
          <a:srgbClr val="9240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JBT_FoodTech">
  <a:themeElements>
    <a:clrScheme name="JBT_FoodTech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76CC"/>
      </a:accent1>
      <a:accent2>
        <a:srgbClr val="949494"/>
      </a:accent2>
      <a:accent3>
        <a:srgbClr val="FFFFFF"/>
      </a:accent3>
      <a:accent4>
        <a:srgbClr val="000000"/>
      </a:accent4>
      <a:accent5>
        <a:srgbClr val="AABDE2"/>
      </a:accent5>
      <a:accent6>
        <a:srgbClr val="868686"/>
      </a:accent6>
      <a:hlink>
        <a:srgbClr val="924000"/>
      </a:hlink>
      <a:folHlink>
        <a:srgbClr val="800080"/>
      </a:folHlink>
    </a:clrScheme>
    <a:fontScheme name="1_JBT_FoodTec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BT_FoodTech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76CC"/>
        </a:accent1>
        <a:accent2>
          <a:srgbClr val="949494"/>
        </a:accent2>
        <a:accent3>
          <a:srgbClr val="FFFFFF"/>
        </a:accent3>
        <a:accent4>
          <a:srgbClr val="000000"/>
        </a:accent4>
        <a:accent5>
          <a:srgbClr val="AABDE2"/>
        </a:accent5>
        <a:accent6>
          <a:srgbClr val="868686"/>
        </a:accent6>
        <a:hlink>
          <a:srgbClr val="9240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T_FoodTech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76CC"/>
        </a:accent1>
        <a:accent2>
          <a:srgbClr val="949494"/>
        </a:accent2>
        <a:accent3>
          <a:srgbClr val="FFFFFF"/>
        </a:accent3>
        <a:accent4>
          <a:srgbClr val="000000"/>
        </a:accent4>
        <a:accent5>
          <a:srgbClr val="AABDE2"/>
        </a:accent5>
        <a:accent6>
          <a:srgbClr val="868686"/>
        </a:accent6>
        <a:hlink>
          <a:srgbClr val="9240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375</Words>
  <Application>Microsoft Office PowerPoint</Application>
  <PresentationFormat>On-screen Show (4:3)</PresentationFormat>
  <Paragraphs>126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1_JBT_FoodTech</vt:lpstr>
      <vt:lpstr>2_JBT_FoodTech</vt:lpstr>
      <vt:lpstr>Slide 1</vt:lpstr>
      <vt:lpstr>Студена верига - замразено &amp; охладено</vt:lpstr>
      <vt:lpstr>Дистрибуционна верига – замразени храни</vt:lpstr>
      <vt:lpstr>Концепцията FOOD TOWN </vt:lpstr>
      <vt:lpstr>Общо ползване на:</vt:lpstr>
      <vt:lpstr>Инвестиция</vt:lpstr>
      <vt:lpstr>Поток на продуктите</vt:lpstr>
      <vt:lpstr>Вариране на складовите наличности</vt:lpstr>
      <vt:lpstr>Заетост на хладилния склад</vt:lpstr>
      <vt:lpstr>Регионална дистрибуция</vt:lpstr>
      <vt:lpstr>Регионална дистрибуция с директна дистрибуция</vt:lpstr>
      <vt:lpstr>Инвестиционни разходи</vt:lpstr>
      <vt:lpstr>Оперативни разходи</vt:lpstr>
      <vt:lpstr>Транспортни разходи</vt:lpstr>
      <vt:lpstr>Food Town в Хелзингборг, Швеция</vt:lpstr>
      <vt:lpstr>Някои факти</vt:lpstr>
    </vt:vector>
  </TitlesOfParts>
  <Company>JBT FoodTech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Pancer, Branko</dc:creator>
  <cp:lastModifiedBy>User</cp:lastModifiedBy>
  <cp:revision>25</cp:revision>
  <dcterms:created xsi:type="dcterms:W3CDTF">2014-04-17T09:57:32Z</dcterms:created>
  <dcterms:modified xsi:type="dcterms:W3CDTF">2014-04-21T14:19:16Z</dcterms:modified>
</cp:coreProperties>
</file>