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5" r:id="rId8"/>
    <p:sldId id="266" r:id="rId9"/>
    <p:sldId id="278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8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3600" dirty="0" smtClean="0"/>
              <a:t>Тенденции при изполваните хладилни агенти. Иновации в хладилното оборудане</a:t>
            </a:r>
            <a:endParaRPr lang="bg-BG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Ирина Филипова</a:t>
            </a:r>
          </a:p>
          <a:p>
            <a:r>
              <a:rPr lang="bg-BG" dirty="0" smtClean="0"/>
              <a:t>Трявна, 24 април 2017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Амоняк срещу фреон – сравнителна таблица на една блондинка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bg-BG" sz="2800" dirty="0" smtClean="0"/>
              <a:t>Фреон				Амоняк</a:t>
            </a:r>
          </a:p>
          <a:p>
            <a:pPr>
              <a:buNone/>
            </a:pPr>
            <a:r>
              <a:rPr lang="bg-BG" sz="2000" dirty="0" smtClean="0"/>
              <a:t>По-ниска първоначална инвестиция	по-висока инвестиция</a:t>
            </a:r>
          </a:p>
          <a:p>
            <a:pPr>
              <a:buNone/>
            </a:pPr>
            <a:r>
              <a:rPr lang="bg-BG" sz="2000" dirty="0" smtClean="0"/>
              <a:t>По-високи оперативни разходи		по-ниски оперативни разходи</a:t>
            </a:r>
          </a:p>
          <a:p>
            <a:pPr>
              <a:buNone/>
            </a:pPr>
            <a:r>
              <a:rPr lang="bg-BG" sz="2000" dirty="0" smtClean="0"/>
              <a:t>1 </a:t>
            </a:r>
            <a:r>
              <a:rPr lang="en-US" sz="2000" dirty="0" smtClean="0"/>
              <a:t>kW </a:t>
            </a:r>
            <a:r>
              <a:rPr lang="bg-BG" sz="2000" dirty="0" smtClean="0"/>
              <a:t>студ = 1 </a:t>
            </a:r>
            <a:r>
              <a:rPr lang="en-US" sz="2000" dirty="0" smtClean="0"/>
              <a:t>kW/1,1 kW </a:t>
            </a:r>
            <a:r>
              <a:rPr lang="bg-BG" sz="2000" dirty="0" smtClean="0"/>
              <a:t>ток		1 </a:t>
            </a:r>
            <a:r>
              <a:rPr lang="en-US" sz="2000" dirty="0" smtClean="0"/>
              <a:t>kW </a:t>
            </a:r>
            <a:r>
              <a:rPr lang="bg-BG" sz="2000" dirty="0" smtClean="0"/>
              <a:t>студ = 0,65/0,70 </a:t>
            </a:r>
            <a:r>
              <a:rPr lang="en-US" sz="2000" dirty="0" smtClean="0"/>
              <a:t>kW </a:t>
            </a:r>
            <a:r>
              <a:rPr lang="bg-BG" sz="2000" dirty="0" smtClean="0"/>
              <a:t>ток</a:t>
            </a:r>
            <a:endParaRPr lang="en-US" sz="2000" dirty="0" smtClean="0"/>
          </a:p>
          <a:p>
            <a:pPr>
              <a:buNone/>
            </a:pPr>
            <a:r>
              <a:rPr lang="bg-BG" sz="2000" dirty="0" smtClean="0"/>
              <a:t>До 2014 не подлежеше на надзор и	</a:t>
            </a:r>
            <a:r>
              <a:rPr lang="bg-BG" sz="2000" dirty="0" smtClean="0"/>
              <a:t>Подлежи </a:t>
            </a:r>
            <a:r>
              <a:rPr lang="bg-BG" sz="2000" dirty="0" smtClean="0"/>
              <a:t>по сега действащото</a:t>
            </a:r>
          </a:p>
          <a:p>
            <a:pPr>
              <a:buNone/>
            </a:pPr>
            <a:r>
              <a:rPr lang="bg-BG" sz="2000" dirty="0" smtClean="0"/>
              <a:t>контрол					законодателство</a:t>
            </a:r>
          </a:p>
          <a:p>
            <a:pPr>
              <a:buNone/>
            </a:pPr>
            <a:r>
              <a:rPr lang="bg-BG" sz="2000" dirty="0" smtClean="0"/>
              <a:t>В Европа се облага с екотакси,		няма екотакси, “зелен”</a:t>
            </a:r>
          </a:p>
          <a:p>
            <a:pPr>
              <a:buNone/>
            </a:pPr>
            <a:r>
              <a:rPr lang="bg-BG" sz="2000" dirty="0" smtClean="0">
                <a:solidFill>
                  <a:srgbClr val="FF0000"/>
                </a:solidFill>
              </a:rPr>
              <a:t>от 1 януари 2015 г – и в България</a:t>
            </a:r>
            <a:r>
              <a:rPr lang="bg-BG" sz="2000" dirty="0" smtClean="0"/>
              <a:t>		хладилен агент</a:t>
            </a:r>
          </a:p>
          <a:p>
            <a:pPr>
              <a:buNone/>
            </a:pPr>
            <a:r>
              <a:rPr lang="bg-BG" sz="2000" dirty="0" smtClean="0"/>
              <a:t>Като цена – скъп				евтин</a:t>
            </a:r>
          </a:p>
          <a:p>
            <a:pPr>
              <a:buNone/>
            </a:pPr>
            <a:r>
              <a:rPr lang="bg-BG" sz="2000" dirty="0" smtClean="0"/>
              <a:t>Няма цвят и мирис, може да изтече	силно миризлив, усеща се при </a:t>
            </a:r>
          </a:p>
          <a:p>
            <a:pPr>
              <a:buNone/>
            </a:pPr>
            <a:r>
              <a:rPr lang="bg-BG" sz="2000" dirty="0" smtClean="0"/>
              <a:t>без някой да забележи			най-малък теч</a:t>
            </a:r>
            <a:endParaRPr lang="bg-BG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Амоняк срещу фреон – сравнителна таблица на една блондинка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sz="2800" dirty="0" smtClean="0"/>
              <a:t>Фреон				Амоняк</a:t>
            </a:r>
          </a:p>
          <a:p>
            <a:pPr>
              <a:buNone/>
            </a:pPr>
            <a:r>
              <a:rPr lang="bg-BG" sz="2000" dirty="0" smtClean="0"/>
              <a:t>Не е опасен за хората			Във високи концентрации е </a:t>
            </a:r>
          </a:p>
          <a:p>
            <a:pPr>
              <a:buNone/>
            </a:pPr>
            <a:r>
              <a:rPr lang="bg-BG" sz="2000" dirty="0" smtClean="0"/>
              <a:t>						взривоопасен, може да </a:t>
            </a:r>
          </a:p>
          <a:p>
            <a:pPr>
              <a:buNone/>
            </a:pPr>
            <a:r>
              <a:rPr lang="bg-BG" sz="2000" dirty="0" smtClean="0"/>
              <a:t>						причини задушаване, изгаряне,</a:t>
            </a:r>
          </a:p>
          <a:p>
            <a:pPr>
              <a:buNone/>
            </a:pPr>
            <a:r>
              <a:rPr lang="bg-BG" sz="2000" dirty="0" smtClean="0"/>
              <a:t>						смърт</a:t>
            </a:r>
            <a:endParaRPr lang="en-US" sz="2000" dirty="0" smtClean="0"/>
          </a:p>
          <a:p>
            <a:pPr>
              <a:buNone/>
            </a:pPr>
            <a:r>
              <a:rPr lang="bg-BG" sz="2000" dirty="0" smtClean="0"/>
              <a:t>По-лош топлообмен			</a:t>
            </a:r>
            <a:r>
              <a:rPr lang="bg-BG" sz="2000" dirty="0" smtClean="0"/>
              <a:t>По-добър </a:t>
            </a:r>
            <a:r>
              <a:rPr lang="bg-BG" sz="2000" dirty="0" smtClean="0"/>
              <a:t>топлообмен</a:t>
            </a:r>
          </a:p>
          <a:p>
            <a:pPr>
              <a:buNone/>
            </a:pPr>
            <a:r>
              <a:rPr lang="bg-BG" sz="2000" dirty="0" smtClean="0"/>
              <a:t>По-малко гъвкава система за		гъвкава система с безстепенно</a:t>
            </a:r>
          </a:p>
          <a:p>
            <a:pPr>
              <a:buNone/>
            </a:pPr>
            <a:r>
              <a:rPr lang="bg-BG" sz="2000" dirty="0" smtClean="0"/>
              <a:t>работа при различни температури	регулиране на температурите</a:t>
            </a:r>
          </a:p>
          <a:p>
            <a:pPr>
              <a:buNone/>
            </a:pPr>
            <a:r>
              <a:rPr lang="bg-BG" sz="2000" dirty="0" smtClean="0"/>
              <a:t>на изпарение				на изпарение</a:t>
            </a:r>
          </a:p>
          <a:p>
            <a:pPr>
              <a:buNone/>
            </a:pPr>
            <a:r>
              <a:rPr lang="bg-BG" sz="2000" dirty="0" smtClean="0"/>
              <a:t>В България има по-добро		малко фирми са специализи-</a:t>
            </a:r>
          </a:p>
          <a:p>
            <a:pPr>
              <a:buNone/>
            </a:pPr>
            <a:r>
              <a:rPr lang="bg-BG" sz="2000" dirty="0" smtClean="0"/>
              <a:t>сервизно обслужване на			рани за сервизно</a:t>
            </a:r>
          </a:p>
          <a:p>
            <a:pPr>
              <a:buNone/>
            </a:pPr>
            <a:r>
              <a:rPr lang="bg-BG" sz="2000" dirty="0" smtClean="0"/>
              <a:t>фреоновите системи			обслужване</a:t>
            </a:r>
            <a:endParaRPr lang="bg-B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Иновации на </a:t>
            </a:r>
            <a:r>
              <a:rPr lang="en-US" dirty="0" smtClean="0"/>
              <a:t>JBT Food Tech </a:t>
            </a:r>
            <a:r>
              <a:rPr lang="bg-BG" dirty="0" smtClean="0"/>
              <a:t>в амонячните и/или </a:t>
            </a:r>
            <a:r>
              <a:rPr lang="en-US" dirty="0" smtClean="0"/>
              <a:t>CO2 </a:t>
            </a:r>
            <a:r>
              <a:rPr lang="bg-BG" dirty="0" smtClean="0"/>
              <a:t>инсталации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spcBef>
                <a:spcPct val="50000"/>
              </a:spcBef>
              <a:buNone/>
            </a:pPr>
            <a:r>
              <a:rPr lang="bg-BG" sz="4800" dirty="0" smtClean="0">
                <a:latin typeface="Times New Roman" pitchFamily="18" charset="0"/>
              </a:rPr>
              <a:t>Хладилни инсталации</a:t>
            </a:r>
            <a:r>
              <a:rPr lang="en-US" sz="4000" dirty="0" smtClean="0">
                <a:latin typeface="Times New Roman" pitchFamily="18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latin typeface="Times New Roman" pitchFamily="18" charset="0"/>
              </a:rPr>
              <a:t>LVS – low volume system</a:t>
            </a:r>
          </a:p>
          <a:p>
            <a:pPr algn="ctr" eaLnBrk="0" hangingPunct="0">
              <a:spcBef>
                <a:spcPct val="50000"/>
              </a:spcBef>
            </a:pPr>
            <a:r>
              <a:rPr lang="bg-BG" dirty="0" smtClean="0">
                <a:latin typeface="Times New Roman" pitchFamily="18" charset="0"/>
              </a:rPr>
              <a:t>Система с малък обем</a:t>
            </a:r>
            <a:endParaRPr lang="en-US" dirty="0" smtClean="0">
              <a:latin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Иновация на </a:t>
            </a:r>
            <a:r>
              <a:rPr lang="en-US" dirty="0" smtClean="0"/>
              <a:t>JBT Food Tech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spcAft>
                <a:spcPts val="850"/>
              </a:spcAft>
              <a:buNone/>
            </a:pPr>
            <a:r>
              <a:rPr lang="bg-BG" sz="2000" b="1" dirty="0" smtClean="0">
                <a:solidFill>
                  <a:srgbClr val="000000"/>
                </a:solidFill>
                <a:latin typeface="Calibri" pitchFamily="34" charset="0"/>
              </a:rPr>
              <a:t>Системата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LVS </a:t>
            </a:r>
            <a:r>
              <a:rPr lang="bg-BG" sz="2000" b="1" dirty="0" smtClean="0">
                <a:solidFill>
                  <a:srgbClr val="000000"/>
                </a:solidFill>
                <a:latin typeface="Calibri" pitchFamily="34" charset="0"/>
              </a:rPr>
              <a:t>на </a:t>
            </a: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JBT FOOD TECH – FRIGOSCANDIA EQUIPMENT</a:t>
            </a:r>
          </a:p>
          <a:p>
            <a:pPr eaLnBrk="0" hangingPunct="0">
              <a:spcAft>
                <a:spcPts val="850"/>
              </a:spcAft>
            </a:pPr>
            <a:r>
              <a:rPr lang="bg-BG" sz="2000" dirty="0" smtClean="0">
                <a:solidFill>
                  <a:srgbClr val="000000"/>
                </a:solidFill>
                <a:latin typeface="Calibri" pitchFamily="34" charset="0"/>
              </a:rPr>
              <a:t>Системата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> Low Volume System (LVS) </a:t>
            </a:r>
            <a:r>
              <a:rPr lang="bg-BG" sz="2000" dirty="0" smtClean="0">
                <a:latin typeface="Calibri" pitchFamily="34" charset="0"/>
                <a:cs typeface="Times New Roman" pitchFamily="18" charset="0"/>
              </a:rPr>
              <a:t>се базира на използването на специален тип 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LVS- </a:t>
            </a:r>
            <a:r>
              <a:rPr lang="bg-BG" sz="2000" dirty="0" smtClean="0">
                <a:latin typeface="Calibri" pitchFamily="34" charset="0"/>
                <a:cs typeface="Times New Roman" pitchFamily="18" charset="0"/>
              </a:rPr>
              <a:t>изпарители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Calibri" pitchFamily="34" charset="0"/>
                <a:cs typeface="Times New Roman" pitchFamily="18" charset="0"/>
              </a:rPr>
              <a:t>в комбинация със специално конструирани</a:t>
            </a: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 LVS </a:t>
            </a:r>
            <a:r>
              <a:rPr lang="bg-BG" sz="2000" dirty="0" smtClean="0">
                <a:latin typeface="Calibri" pitchFamily="34" charset="0"/>
                <a:cs typeface="Times New Roman" pitchFamily="18" charset="0"/>
              </a:rPr>
              <a:t>съдове. Тази система използва за рециркулацията на хладилния агент принципите на гравитация с увеличен поток / или термосифон / в комбинация с ефективно, динамично отделяне на течността от парите.</a:t>
            </a:r>
            <a:endParaRPr lang="en-US" sz="2000" dirty="0" smtClean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bg-BG" sz="2000" dirty="0" smtClean="0">
                <a:latin typeface="Calibri" pitchFamily="34" charset="0"/>
              </a:rPr>
              <a:t>Течният хладилен агент се подава директно от рисивера под високо налягане към горната част на съда </a:t>
            </a:r>
            <a:r>
              <a:rPr lang="en-US" sz="2000" dirty="0" smtClean="0">
                <a:latin typeface="Calibri" pitchFamily="34" charset="0"/>
              </a:rPr>
              <a:t>LVS.</a:t>
            </a:r>
          </a:p>
          <a:p>
            <a:pPr eaLnBrk="0" hangingPunct="0">
              <a:spcBef>
                <a:spcPct val="50000"/>
              </a:spcBef>
            </a:pPr>
            <a:r>
              <a:rPr lang="bg-BG" sz="2000" dirty="0" smtClean="0">
                <a:latin typeface="Calibri" pitchFamily="34" charset="0"/>
              </a:rPr>
              <a:t>Течността се отделя вътре в съда </a:t>
            </a:r>
            <a:r>
              <a:rPr lang="en-US" sz="2000" dirty="0" smtClean="0">
                <a:latin typeface="Calibri" pitchFamily="34" charset="0"/>
              </a:rPr>
              <a:t>LVS </a:t>
            </a:r>
            <a:r>
              <a:rPr lang="bg-BG" sz="2000" dirty="0" smtClean="0">
                <a:latin typeface="Calibri" pitchFamily="34" charset="0"/>
              </a:rPr>
              <a:t>и парите продължават към компресора.</a:t>
            </a:r>
            <a:endParaRPr lang="en-US" sz="2000" dirty="0" smtClean="0">
              <a:latin typeface="Calibri" pitchFamily="34" charset="0"/>
            </a:endParaRPr>
          </a:p>
          <a:p>
            <a:pPr eaLnBrk="0" hangingPunct="0">
              <a:spcAft>
                <a:spcPts val="850"/>
              </a:spcAft>
            </a:pPr>
            <a:endParaRPr lang="bg-BG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предлагаме ?</a:t>
            </a:r>
            <a:endParaRPr lang="bg-BG" dirty="0"/>
          </a:p>
        </p:txBody>
      </p:sp>
      <p:pic>
        <p:nvPicPr>
          <p:cNvPr id="4" name="Picture 8" descr="LV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944" y="1600200"/>
            <a:ext cx="639411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новото 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i="1" dirty="0" smtClean="0"/>
              <a:t>Малък спад на налягането в изпарителя плюс правилна рециркулация = оптимална ефективност</a:t>
            </a:r>
            <a:endParaRPr lang="en-GB" i="1" dirty="0" smtClean="0"/>
          </a:p>
          <a:p>
            <a:r>
              <a:rPr lang="bg-BG" i="1" dirty="0" smtClean="0"/>
              <a:t>Няма течност във вертикалната тръба – т.е малък, предвидим спад на налягането.</a:t>
            </a:r>
            <a:endParaRPr lang="en-GB" i="1" dirty="0" smtClean="0"/>
          </a:p>
          <a:p>
            <a:r>
              <a:rPr lang="bg-BG" i="1" dirty="0" smtClean="0"/>
              <a:t>Намалено количество хладилен агент – около 50 % от количеството в помпената система, много по-малко от гравитационната.</a:t>
            </a:r>
            <a:endParaRPr lang="en-GB" i="1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новото 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Без захранващи клапани или помпи, които да се регулират : потоците са оптимизирани още в дизайна.</a:t>
            </a:r>
            <a:endParaRPr lang="en-GB" dirty="0" smtClean="0"/>
          </a:p>
          <a:p>
            <a:pPr marL="195263" indent="-195263">
              <a:spcBef>
                <a:spcPct val="50000"/>
              </a:spcBef>
              <a:buFontTx/>
              <a:buChar char="•"/>
            </a:pPr>
            <a:r>
              <a:rPr lang="bg-BG" dirty="0" smtClean="0"/>
              <a:t>По-голяма гъвкавост при тръбите</a:t>
            </a:r>
            <a:endParaRPr lang="sv-SE" dirty="0" smtClean="0"/>
          </a:p>
          <a:p>
            <a:pPr marL="195263" indent="-195263">
              <a:spcBef>
                <a:spcPct val="50000"/>
              </a:spcBef>
              <a:buFontTx/>
              <a:buChar char="•"/>
            </a:pPr>
            <a:r>
              <a:rPr lang="bg-BG" dirty="0" smtClean="0"/>
              <a:t>Позволява работа при ниски температури : </a:t>
            </a:r>
            <a:r>
              <a:rPr lang="sv-SE" dirty="0" smtClean="0"/>
              <a:t> </a:t>
            </a:r>
            <a:r>
              <a:rPr lang="bg-BG" dirty="0" smtClean="0"/>
              <a:t>до </a:t>
            </a:r>
            <a:r>
              <a:rPr lang="sv-SE" dirty="0" smtClean="0"/>
              <a:t>-50 °C</a:t>
            </a:r>
          </a:p>
          <a:p>
            <a:pPr marL="195263" indent="-195263">
              <a:spcBef>
                <a:spcPct val="50000"/>
              </a:spcBef>
              <a:buFontTx/>
              <a:buChar char="•"/>
            </a:pPr>
            <a:r>
              <a:rPr lang="bg-BG" dirty="0" smtClean="0"/>
              <a:t>Равномерно разпределение на хладилен агент към всички хладилни тунели, в случай,че захранва повече от един</a:t>
            </a:r>
            <a:endParaRPr lang="sv-SE" dirty="0" smtClean="0"/>
          </a:p>
          <a:p>
            <a:pPr marL="195263" indent="-195263">
              <a:spcBef>
                <a:spcPct val="50000"/>
              </a:spcBef>
            </a:pPr>
            <a:r>
              <a:rPr lang="en-US" dirty="0" smtClean="0"/>
              <a:t> </a:t>
            </a:r>
            <a:r>
              <a:rPr lang="bg-BG" dirty="0" smtClean="0"/>
              <a:t>Подобрен контрол на температурата на въздуха за чувствителни продукти.</a:t>
            </a:r>
            <a:endParaRPr lang="sv-SE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е новото 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E00000"/>
                </a:solidFill>
              </a:rPr>
              <a:t>* </a:t>
            </a:r>
            <a:r>
              <a:rPr lang="bg-BG" i="1" dirty="0" smtClean="0">
                <a:solidFill>
                  <a:srgbClr val="E00000"/>
                </a:solidFill>
              </a:rPr>
              <a:t>Спад в налягането еквивалентен</a:t>
            </a:r>
            <a:r>
              <a:rPr lang="en-GB" i="1" dirty="0" smtClean="0">
                <a:solidFill>
                  <a:srgbClr val="E00000"/>
                </a:solidFill>
              </a:rPr>
              <a:t> </a:t>
            </a:r>
            <a:r>
              <a:rPr lang="bg-BG" i="1" dirty="0" smtClean="0">
                <a:solidFill>
                  <a:srgbClr val="E00000"/>
                </a:solidFill>
              </a:rPr>
              <a:t>на</a:t>
            </a:r>
            <a:r>
              <a:rPr lang="en-GB" i="1" dirty="0" smtClean="0">
                <a:solidFill>
                  <a:srgbClr val="E00000"/>
                </a:solidFill>
              </a:rPr>
              <a:t> 1°C </a:t>
            </a:r>
            <a:r>
              <a:rPr lang="bg-BG" i="1" dirty="0" smtClean="0">
                <a:solidFill>
                  <a:srgbClr val="E00000"/>
                </a:solidFill>
              </a:rPr>
              <a:t>намалява</a:t>
            </a:r>
            <a:r>
              <a:rPr lang="en-GB" i="1" dirty="0" smtClean="0">
                <a:solidFill>
                  <a:srgbClr val="E00000"/>
                </a:solidFill>
              </a:rPr>
              <a:t> </a:t>
            </a:r>
            <a:r>
              <a:rPr lang="bg-BG" i="1" dirty="0" smtClean="0">
                <a:solidFill>
                  <a:srgbClr val="E00000"/>
                </a:solidFill>
              </a:rPr>
              <a:t>капацитета на хладилната инсталация с </a:t>
            </a:r>
            <a:r>
              <a:rPr lang="en-GB" i="1" dirty="0" smtClean="0">
                <a:solidFill>
                  <a:srgbClr val="E00000"/>
                </a:solidFill>
              </a:rPr>
              <a:t>5% </a:t>
            </a:r>
            <a:r>
              <a:rPr lang="bg-BG" i="1" dirty="0" smtClean="0">
                <a:solidFill>
                  <a:srgbClr val="E00000"/>
                </a:solidFill>
              </a:rPr>
              <a:t>и намалява енергийната ефективност на системата.</a:t>
            </a:r>
            <a:endParaRPr lang="en-US" i="1" dirty="0" smtClean="0">
              <a:solidFill>
                <a:srgbClr val="E00000"/>
              </a:solidFill>
            </a:endParaRPr>
          </a:p>
          <a:p>
            <a:r>
              <a:rPr lang="bg-BG" dirty="0" smtClean="0"/>
              <a:t>Хладилният агент се подава при нужда</a:t>
            </a:r>
            <a:endParaRPr lang="sv-SE" dirty="0" smtClean="0"/>
          </a:p>
          <a:p>
            <a:r>
              <a:rPr lang="bg-BG" dirty="0" smtClean="0"/>
              <a:t>Термосифонно охлаждане на маслото за по-голяма ефективност.</a:t>
            </a:r>
            <a:endParaRPr lang="sv-SE" dirty="0" smtClean="0"/>
          </a:p>
          <a:p>
            <a:r>
              <a:rPr lang="bg-BG" dirty="0" smtClean="0"/>
              <a:t>Оразмерена за бързо охлаждане на тунела като по този начин пести енергия и ценно производствено време</a:t>
            </a:r>
            <a:endParaRPr lang="sv-SE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Зареждане с хладилен агент и количество</a:t>
            </a:r>
            <a:endParaRPr lang="bg-BG" dirty="0"/>
          </a:p>
        </p:txBody>
      </p:sp>
      <p:pic>
        <p:nvPicPr>
          <p:cNvPr id="4" name="Picture 102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19240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0" y="292116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sz="2000" dirty="0" smtClean="0"/>
          </a:p>
          <a:p>
            <a:r>
              <a:rPr lang="bg-BG" sz="2000" dirty="0" smtClean="0"/>
              <a:t>Традиционна помпена система</a:t>
            </a:r>
            <a:endParaRPr lang="sv-SE" sz="2000" dirty="0" smtClean="0"/>
          </a:p>
          <a:p>
            <a:pPr>
              <a:buFontTx/>
              <a:buChar char="•"/>
            </a:pPr>
            <a:r>
              <a:rPr lang="sv-SE" sz="2000" dirty="0" smtClean="0"/>
              <a:t> </a:t>
            </a:r>
            <a:r>
              <a:rPr lang="bg-BG" dirty="0" smtClean="0"/>
              <a:t>По-високи изисквания за безопасност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Зареждане с хладилен агент и количество</a:t>
            </a:r>
            <a:endParaRPr lang="bg-BG" dirty="0"/>
          </a:p>
        </p:txBody>
      </p:sp>
      <p:pic>
        <p:nvPicPr>
          <p:cNvPr id="4" name="Picture 10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1924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2798058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2000" dirty="0" smtClean="0"/>
              <a:t>LVS </a:t>
            </a:r>
            <a:r>
              <a:rPr lang="bg-BG" sz="2000" dirty="0" smtClean="0"/>
              <a:t>хладилна инсталация</a:t>
            </a:r>
            <a:endParaRPr lang="sv-SE" sz="2000" dirty="0" smtClean="0"/>
          </a:p>
          <a:p>
            <a:endParaRPr lang="sv-SE" sz="2000" dirty="0" smtClean="0"/>
          </a:p>
          <a:p>
            <a:pPr>
              <a:buFontTx/>
              <a:buChar char="•"/>
            </a:pPr>
            <a:r>
              <a:rPr lang="bg-BG" dirty="0" smtClean="0"/>
              <a:t>Положителен ефект върху изискванията за</a:t>
            </a:r>
          </a:p>
          <a:p>
            <a:r>
              <a:rPr lang="bg-BG" dirty="0" smtClean="0"/>
              <a:t>безопасност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Познати хладилни агенти</a:t>
            </a:r>
            <a:r>
              <a:rPr lang="en-US" dirty="0" smtClean="0"/>
              <a:t> </a:t>
            </a:r>
            <a:r>
              <a:rPr lang="bg-BG" dirty="0" smtClean="0"/>
              <a:t>в България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Амоняк</a:t>
            </a:r>
          </a:p>
          <a:p>
            <a:r>
              <a:rPr lang="bg-BG" dirty="0" smtClean="0"/>
              <a:t>Въглероден диоксид</a:t>
            </a:r>
          </a:p>
          <a:p>
            <a:r>
              <a:rPr lang="bg-BG" dirty="0" smtClean="0"/>
              <a:t>Фреони – хидрохлорофлуоровъглероди</a:t>
            </a:r>
          </a:p>
          <a:p>
            <a:r>
              <a:rPr lang="bg-BG" dirty="0" smtClean="0"/>
              <a:t>Гликол</a:t>
            </a:r>
          </a:p>
          <a:p>
            <a:r>
              <a:rPr lang="bg-BG" dirty="0" smtClean="0"/>
              <a:t>Течен азот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Важно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Може да се използва и за хладилни инсталации с </a:t>
            </a:r>
            <a:r>
              <a:rPr lang="en-US" dirty="0" smtClean="0"/>
              <a:t>CO 2 – </a:t>
            </a:r>
            <a:r>
              <a:rPr lang="bg-BG" dirty="0" smtClean="0"/>
              <a:t>въглероден двуокис</a:t>
            </a:r>
          </a:p>
          <a:p>
            <a:r>
              <a:rPr lang="bg-BG" dirty="0" smtClean="0"/>
              <a:t>Партньорът по проекта </a:t>
            </a:r>
            <a:r>
              <a:rPr lang="en-US" dirty="0" smtClean="0"/>
              <a:t>- JBT Food Tech – </a:t>
            </a:r>
            <a:r>
              <a:rPr lang="bg-BG" dirty="0" smtClean="0"/>
              <a:t>има богат опит при проектиране на инсталации с </a:t>
            </a:r>
            <a:r>
              <a:rPr lang="en-US" dirty="0" smtClean="0"/>
              <a:t>CO 2</a:t>
            </a:r>
            <a:endParaRPr lang="bg-B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 2 – </a:t>
            </a:r>
            <a:r>
              <a:rPr lang="bg-BG" dirty="0" smtClean="0"/>
              <a:t>новият еко хладилен агент- </a:t>
            </a:r>
            <a:r>
              <a:rPr lang="en-US" dirty="0" smtClean="0"/>
              <a:t>R 744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Природен хладилен агент</a:t>
            </a:r>
          </a:p>
          <a:p>
            <a:pPr>
              <a:buNone/>
            </a:pPr>
            <a:r>
              <a:rPr lang="bg-BG" dirty="0" smtClean="0"/>
              <a:t>	Хладилен агент</a:t>
            </a:r>
            <a:r>
              <a:rPr lang="en-US" dirty="0" smtClean="0"/>
              <a:t>			ODP	GWP</a:t>
            </a:r>
            <a:br>
              <a:rPr lang="en-US" dirty="0" smtClean="0"/>
            </a:br>
            <a:r>
              <a:rPr lang="en-US" dirty="0" smtClean="0"/>
              <a:t>R 22       HCFC			0.055	1700</a:t>
            </a:r>
            <a:br>
              <a:rPr lang="en-US" dirty="0" smtClean="0"/>
            </a:br>
            <a:r>
              <a:rPr lang="en-US" dirty="0" smtClean="0"/>
              <a:t>R 134a   HFC </a:t>
            </a:r>
            <a:r>
              <a:rPr lang="bg-BG" dirty="0" smtClean="0"/>
              <a:t>чист хл.агент</a:t>
            </a:r>
            <a:r>
              <a:rPr lang="en-US" dirty="0" smtClean="0"/>
              <a:t>	0	1300</a:t>
            </a:r>
            <a:br>
              <a:rPr lang="en-US" dirty="0" smtClean="0"/>
            </a:br>
            <a:r>
              <a:rPr lang="en-US" dirty="0" smtClean="0"/>
              <a:t>R 404A   HFC </a:t>
            </a:r>
            <a:r>
              <a:rPr lang="bg-BG" dirty="0" smtClean="0"/>
              <a:t>микс		</a:t>
            </a:r>
            <a:r>
              <a:rPr lang="en-US" dirty="0" smtClean="0"/>
              <a:t>0	3800</a:t>
            </a:r>
            <a:br>
              <a:rPr lang="en-US" dirty="0" smtClean="0"/>
            </a:br>
            <a:r>
              <a:rPr lang="en-US" dirty="0" smtClean="0"/>
              <a:t>R 407C  HFC </a:t>
            </a:r>
            <a:r>
              <a:rPr lang="bg-BG" dirty="0" smtClean="0"/>
              <a:t>микс		</a:t>
            </a:r>
            <a:r>
              <a:rPr lang="en-US" dirty="0" smtClean="0"/>
              <a:t>0	1600</a:t>
            </a:r>
            <a:br>
              <a:rPr lang="en-US" dirty="0" smtClean="0"/>
            </a:br>
            <a:r>
              <a:rPr lang="en-US" dirty="0" smtClean="0"/>
              <a:t>R 410A  HFC </a:t>
            </a:r>
            <a:r>
              <a:rPr lang="bg-BG" dirty="0" smtClean="0"/>
              <a:t>микс		</a:t>
            </a:r>
            <a:r>
              <a:rPr lang="en-US" dirty="0" smtClean="0"/>
              <a:t>0	1900</a:t>
            </a:r>
            <a:br>
              <a:rPr lang="en-US" dirty="0" smtClean="0"/>
            </a:br>
            <a:r>
              <a:rPr lang="en-US" dirty="0" smtClean="0"/>
              <a:t>R 507    HFC </a:t>
            </a:r>
            <a:r>
              <a:rPr lang="bg-BG" dirty="0" smtClean="0"/>
              <a:t>микс		</a:t>
            </a:r>
            <a:r>
              <a:rPr lang="en-US" dirty="0" smtClean="0"/>
              <a:t>0	3800</a:t>
            </a:r>
            <a:br>
              <a:rPr lang="en-US" dirty="0" smtClean="0"/>
            </a:br>
            <a:r>
              <a:rPr lang="en-US" dirty="0" smtClean="0"/>
              <a:t>R 290    </a:t>
            </a:r>
            <a:r>
              <a:rPr lang="bg-BG" dirty="0" smtClean="0"/>
              <a:t>пропан</a:t>
            </a:r>
            <a:r>
              <a:rPr lang="en-US" dirty="0" smtClean="0"/>
              <a:t>			0	3</a:t>
            </a:r>
            <a:br>
              <a:rPr lang="en-US" dirty="0" smtClean="0"/>
            </a:br>
            <a:r>
              <a:rPr lang="en-US" dirty="0" smtClean="0"/>
              <a:t>R 600a  </a:t>
            </a:r>
            <a:r>
              <a:rPr lang="bg-BG" dirty="0" smtClean="0"/>
              <a:t>изобутан</a:t>
            </a:r>
            <a:r>
              <a:rPr lang="en-US" dirty="0" smtClean="0"/>
              <a:t>		0	3</a:t>
            </a:r>
            <a:br>
              <a:rPr lang="en-US" dirty="0" smtClean="0"/>
            </a:br>
            <a:r>
              <a:rPr lang="en-US" dirty="0" smtClean="0"/>
              <a:t>R 717   </a:t>
            </a:r>
            <a:r>
              <a:rPr lang="bg-BG" dirty="0" smtClean="0"/>
              <a:t>амоняк</a:t>
            </a:r>
            <a:r>
              <a:rPr lang="en-US" dirty="0" smtClean="0"/>
              <a:t>			0	0</a:t>
            </a:r>
            <a:br>
              <a:rPr lang="en-US" dirty="0" smtClean="0"/>
            </a:br>
            <a:r>
              <a:rPr lang="en-US" dirty="0" smtClean="0"/>
              <a:t>R 744   </a:t>
            </a:r>
            <a:r>
              <a:rPr lang="bg-BG" dirty="0" smtClean="0"/>
              <a:t>въглероден двуокис</a:t>
            </a:r>
            <a:r>
              <a:rPr lang="en-US" dirty="0" smtClean="0"/>
              <a:t>	0	1</a:t>
            </a:r>
            <a:endParaRPr lang="bg-B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2 – </a:t>
            </a:r>
            <a:r>
              <a:rPr lang="bg-BG" dirty="0" smtClean="0"/>
              <a:t>новият еко хладилен агент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dirty="0" smtClean="0"/>
              <a:t>Подходящ за работа при ниски температури</a:t>
            </a:r>
          </a:p>
          <a:p>
            <a:r>
              <a:rPr lang="bg-BG" dirty="0" smtClean="0"/>
              <a:t>Не подлежи на надзор за разлика от амоняка</a:t>
            </a:r>
          </a:p>
          <a:p>
            <a:r>
              <a:rPr lang="bg-BG" dirty="0" smtClean="0"/>
              <a:t>В комбинация с </a:t>
            </a:r>
            <a:r>
              <a:rPr lang="en-US" dirty="0" smtClean="0"/>
              <a:t>LVS </a:t>
            </a:r>
            <a:r>
              <a:rPr lang="bg-BG" dirty="0" smtClean="0"/>
              <a:t>може да работи с малък обем и при ефективно използване на изпарителите при минимална загуба на налягане</a:t>
            </a:r>
          </a:p>
          <a:p>
            <a:r>
              <a:rPr lang="bg-BG" dirty="0" smtClean="0"/>
              <a:t>Недостатък: липса на специалисти в България за проектиране, изпълнение и сервизиране на хладилни инсталации с </a:t>
            </a:r>
            <a:r>
              <a:rPr lang="en-US" smtClean="0"/>
              <a:t>CO2</a:t>
            </a:r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Гликол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Подходящ за охлаждане</a:t>
            </a:r>
          </a:p>
          <a:p>
            <a:r>
              <a:rPr lang="bg-BG" dirty="0" smtClean="0"/>
              <a:t>За индиректно охлаждане на хладилни камери с амоняк</a:t>
            </a:r>
          </a:p>
          <a:p>
            <a:r>
              <a:rPr lang="bg-BG" dirty="0" smtClean="0"/>
              <a:t>За инсталации за ледена вода</a:t>
            </a:r>
            <a:endParaRPr lang="bg-BG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Течен азот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Така нареченото криогенно замразяване</a:t>
            </a:r>
          </a:p>
          <a:p>
            <a:r>
              <a:rPr lang="bg-BG" dirty="0" smtClean="0"/>
              <a:t>Скъпо замразяване – за замразяване на 1 кг. продукт са необходими 1,1кг. – 1, 2 кг. течен азот</a:t>
            </a:r>
          </a:p>
          <a:p>
            <a:r>
              <a:rPr lang="bg-BG" dirty="0" smtClean="0"/>
              <a:t>Подходящ при работа с </a:t>
            </a:r>
            <a:r>
              <a:rPr lang="bg-BG" dirty="0" smtClean="0"/>
              <a:t>много </a:t>
            </a:r>
            <a:r>
              <a:rPr lang="bg-BG" dirty="0" smtClean="0"/>
              <a:t>ниски капацитети и скъпи продукти</a:t>
            </a:r>
          </a:p>
          <a:p>
            <a:r>
              <a:rPr lang="bg-BG" dirty="0" smtClean="0"/>
              <a:t>Иновацията на </a:t>
            </a:r>
            <a:r>
              <a:rPr lang="en-US" dirty="0" smtClean="0"/>
              <a:t>JBT Food Tech ADVANTEC </a:t>
            </a:r>
            <a:r>
              <a:rPr lang="bg-BG" dirty="0" smtClean="0"/>
              <a:t>напълно подмени криогеното замразяване при по-добро качество на продукта и много по-ниска цена на замразяването</a:t>
            </a:r>
            <a:endParaRPr lang="bg-BG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altLang="en-US" b="1" dirty="0" smtClean="0"/>
              <a:t>JBT FoodTech</a:t>
            </a:r>
            <a:br>
              <a:rPr lang="nb-NO" altLang="en-US" b="1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bg-BG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Благодаря за</a:t>
            </a:r>
          </a:p>
          <a:p>
            <a:pPr algn="ctr">
              <a:buNone/>
              <a:defRPr/>
            </a:pPr>
            <a:r>
              <a:rPr lang="bg-BG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Вниманието !</a:t>
            </a:r>
          </a:p>
          <a:p>
            <a:endParaRPr lang="bg-BG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Амоняк – </a:t>
            </a:r>
            <a:r>
              <a:rPr lang="en-US" dirty="0" smtClean="0"/>
              <a:t>R 717</a:t>
            </a:r>
            <a:endParaRPr lang="bg-BG" dirty="0"/>
          </a:p>
        </p:txBody>
      </p:sp>
      <p:pic>
        <p:nvPicPr>
          <p:cNvPr id="4" name="Content Placeholder 3" descr="GWP-OP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7929" y="1600200"/>
            <a:ext cx="386814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Хладилни агенти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0" hangingPunct="0">
              <a:spcAft>
                <a:spcPts val="85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Helvetica" pitchFamily="34" charset="0"/>
              </a:rPr>
              <a:t>NH</a:t>
            </a:r>
            <a:r>
              <a:rPr lang="en-US" sz="4000" b="1" baseline="-25000" dirty="0" smtClean="0">
                <a:latin typeface="Helvetica" pitchFamily="34" charset="0"/>
              </a:rPr>
              <a:t>3</a:t>
            </a:r>
            <a:r>
              <a:rPr lang="en-US" sz="4000" b="1" dirty="0" smtClean="0">
                <a:latin typeface="Helvetica" pitchFamily="34" charset="0"/>
              </a:rPr>
              <a:t> – </a:t>
            </a:r>
            <a:r>
              <a:rPr lang="bg-BG" sz="4000" b="1" dirty="0" smtClean="0">
                <a:latin typeface="Helvetica" pitchFamily="34" charset="0"/>
              </a:rPr>
              <a:t>амоняк</a:t>
            </a:r>
            <a:r>
              <a:rPr lang="en-US" sz="4000" b="1" dirty="0" smtClean="0">
                <a:latin typeface="Helvetica" pitchFamily="34" charset="0"/>
              </a:rPr>
              <a:t> - R717</a:t>
            </a:r>
            <a:endParaRPr lang="en-US" b="1" dirty="0" smtClean="0">
              <a:latin typeface="Helvetica" pitchFamily="34" charset="0"/>
            </a:endParaRPr>
          </a:p>
          <a:p>
            <a:pPr eaLnBrk="0" hangingPunct="0">
              <a:spcAft>
                <a:spcPts val="850"/>
              </a:spcAft>
              <a:buFontTx/>
              <a:buChar char="•"/>
            </a:pPr>
            <a:r>
              <a:rPr lang="bg-BG" b="1" dirty="0" smtClean="0">
                <a:latin typeface="Helvetica" pitchFamily="34" charset="0"/>
              </a:rPr>
              <a:t>Естествен природен хладилен агент –</a:t>
            </a:r>
            <a:r>
              <a:rPr lang="en-US" b="1" dirty="0" smtClean="0">
                <a:latin typeface="Helvetica" pitchFamily="34" charset="0"/>
              </a:rPr>
              <a:t> </a:t>
            </a:r>
            <a:r>
              <a:rPr lang="bg-BG" b="1" dirty="0" smtClean="0">
                <a:latin typeface="Helvetica" pitchFamily="34" charset="0"/>
              </a:rPr>
              <a:t>естествен избор на хладилниците в Европа / над 90 %/ - за разлика от България</a:t>
            </a:r>
            <a:r>
              <a:rPr lang="en-US" b="1" dirty="0" smtClean="0">
                <a:latin typeface="Helvetica" pitchFamily="34" charset="0"/>
              </a:rPr>
              <a:t>.</a:t>
            </a:r>
          </a:p>
          <a:p>
            <a:pPr eaLnBrk="0" hangingPunct="0">
              <a:spcAft>
                <a:spcPts val="850"/>
              </a:spcAft>
              <a:buFontTx/>
              <a:buChar char="•"/>
            </a:pPr>
            <a:r>
              <a:rPr lang="bg-BG" b="1" dirty="0" smtClean="0">
                <a:latin typeface="Helvetica" pitchFamily="34" charset="0"/>
              </a:rPr>
              <a:t>Нула потенциал за разрушаване на озоновия слой</a:t>
            </a:r>
            <a:r>
              <a:rPr lang="en-US" b="1" dirty="0" smtClean="0">
                <a:latin typeface="Helvetica" pitchFamily="34" charset="0"/>
              </a:rPr>
              <a:t> (ODP= 0).</a:t>
            </a:r>
          </a:p>
          <a:p>
            <a:pPr eaLnBrk="0" hangingPunct="0">
              <a:spcAft>
                <a:spcPts val="850"/>
              </a:spcAft>
              <a:buFontTx/>
              <a:buChar char="•"/>
            </a:pPr>
            <a:r>
              <a:rPr lang="bg-BG" b="1" dirty="0" smtClean="0">
                <a:latin typeface="Helvetica" pitchFamily="34" charset="0"/>
              </a:rPr>
              <a:t>Нула потенциал за глобалното затопляне</a:t>
            </a:r>
            <a:r>
              <a:rPr lang="en-US" b="1" dirty="0" smtClean="0">
                <a:latin typeface="Helvetica" pitchFamily="34" charset="0"/>
              </a:rPr>
              <a:t> (GWP= 0).</a:t>
            </a:r>
          </a:p>
          <a:p>
            <a:pPr eaLnBrk="0" hangingPunct="0">
              <a:spcAft>
                <a:spcPts val="850"/>
              </a:spcAft>
              <a:buFontTx/>
              <a:buChar char="•"/>
            </a:pPr>
            <a:r>
              <a:rPr lang="bg-BG" b="1" dirty="0" smtClean="0">
                <a:latin typeface="Helvetica" pitchFamily="34" charset="0"/>
              </a:rPr>
              <a:t>Най-добри </a:t>
            </a:r>
            <a:r>
              <a:rPr lang="bg-BG" b="1" dirty="0" smtClean="0">
                <a:latin typeface="Helvetica" pitchFamily="34" charset="0"/>
              </a:rPr>
              <a:t>термодинамични свойства</a:t>
            </a:r>
            <a:r>
              <a:rPr lang="en-US" b="1" dirty="0" smtClean="0">
                <a:latin typeface="Helvetica" pitchFamily="34" charset="0"/>
              </a:rPr>
              <a:t>.</a:t>
            </a:r>
          </a:p>
          <a:p>
            <a:pPr eaLnBrk="0" hangingPunct="0">
              <a:spcAft>
                <a:spcPts val="850"/>
              </a:spcAft>
              <a:buFontTx/>
              <a:buChar char="•"/>
            </a:pPr>
            <a:r>
              <a:rPr lang="bg-BG" b="1" dirty="0" smtClean="0">
                <a:latin typeface="Helvetica" pitchFamily="34" charset="0"/>
              </a:rPr>
              <a:t>Най-ефективният </a:t>
            </a:r>
            <a:r>
              <a:rPr lang="bg-BG" b="1" dirty="0" smtClean="0">
                <a:latin typeface="Helvetica" pitchFamily="34" charset="0"/>
              </a:rPr>
              <a:t>хладилен агент</a:t>
            </a:r>
            <a:r>
              <a:rPr lang="en-US" b="1" dirty="0" smtClean="0">
                <a:latin typeface="Helvetica" pitchFamily="34" charset="0"/>
              </a:rPr>
              <a:t>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Амоняк – най-почтеният хладилен агент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Силно миризлив, усеща се при най-слаб теч</a:t>
            </a:r>
          </a:p>
          <a:p>
            <a:r>
              <a:rPr lang="bg-BG" dirty="0" smtClean="0"/>
              <a:t>Не е опасен в малки концентрации – при 50 </a:t>
            </a:r>
            <a:r>
              <a:rPr lang="en-US" dirty="0" err="1" smtClean="0"/>
              <a:t>ppm</a:t>
            </a:r>
            <a:r>
              <a:rPr lang="en-US" dirty="0" smtClean="0"/>
              <a:t> </a:t>
            </a:r>
            <a:r>
              <a:rPr lang="bg-BG" dirty="0" smtClean="0"/>
              <a:t>вече се </a:t>
            </a:r>
            <a:r>
              <a:rPr lang="bg-BG" dirty="0" smtClean="0"/>
              <a:t>усеща, </a:t>
            </a:r>
            <a:r>
              <a:rPr lang="bg-BG" dirty="0" smtClean="0"/>
              <a:t>без да е опасен за здравето на хората и без да е взриво опасен</a:t>
            </a:r>
          </a:p>
          <a:p>
            <a:r>
              <a:rPr lang="bg-BG" dirty="0" smtClean="0"/>
              <a:t>Системи за ранно предизвестяване и амонячни детектори</a:t>
            </a:r>
          </a:p>
          <a:p>
            <a:r>
              <a:rPr lang="bg-BG" dirty="0" smtClean="0"/>
              <a:t>При ремонтни работи – естествено трябва да се спазва </a:t>
            </a:r>
            <a:r>
              <a:rPr lang="bg-BG" dirty="0" smtClean="0"/>
              <a:t>безопасност </a:t>
            </a:r>
            <a:r>
              <a:rPr lang="bg-BG" dirty="0" smtClean="0"/>
              <a:t>на труда !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Фреони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Доминират в малките и средни предприятия след 1989 г.</a:t>
            </a:r>
          </a:p>
          <a:p>
            <a:r>
              <a:rPr lang="bg-BG" dirty="0" smtClean="0"/>
              <a:t>Създава се страх от амонячните системи и се разпространяват погрешни информации, че амонякът се забранява или ограничава в света!</a:t>
            </a:r>
          </a:p>
          <a:p>
            <a:r>
              <a:rPr lang="bg-BG" dirty="0" smtClean="0"/>
              <a:t>Същевременно ЕС започва стратегия за забраняване и/или ограничаване на фреоните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Регламент на ЕС № 2037/2000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Регламент за озоноразрушителните вещества, контролиращ производството, вноса, износа, пускането на пазара, употребата, рециклирането, регенерирането и унищожаването на всички ОРВ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Регламент 1005/2009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Дефинира правилата за използване на рециклиран и регенериран фреон от 1 януари 2010 до 31 декември 2014</a:t>
            </a:r>
          </a:p>
          <a:p>
            <a:r>
              <a:rPr lang="bg-BG" dirty="0" smtClean="0"/>
              <a:t>Като член на ЕС в България влизат в сила още на 1 януари 2007 г. регламент 2037/2000 и 842/2006</a:t>
            </a:r>
          </a:p>
          <a:p>
            <a:r>
              <a:rPr lang="bg-BG" dirty="0" smtClean="0"/>
              <a:t>До януари 2020 трябва да се прекрати използването на фреони, а на 1 януари 2015 да бъде редуцирано до 90 %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bg-BG" dirty="0" smtClean="0"/>
              <a:t>ко такси за фреони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40 Евро на кг. фреон </a:t>
            </a:r>
            <a:r>
              <a:rPr lang="en-US" dirty="0" smtClean="0"/>
              <a:t>R 404 A </a:t>
            </a:r>
            <a:r>
              <a:rPr lang="bg-BG" dirty="0" smtClean="0"/>
              <a:t>и фреон </a:t>
            </a:r>
            <a:r>
              <a:rPr lang="en-US" dirty="0" smtClean="0"/>
              <a:t>R 507</a:t>
            </a:r>
          </a:p>
          <a:p>
            <a:r>
              <a:rPr lang="en-US" dirty="0" smtClean="0"/>
              <a:t>8 </a:t>
            </a:r>
            <a:r>
              <a:rPr lang="bg-BG" dirty="0" smtClean="0"/>
              <a:t>Евро на кг. фреон </a:t>
            </a:r>
            <a:r>
              <a:rPr lang="en-US" dirty="0" smtClean="0"/>
              <a:t>R 134</a:t>
            </a:r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842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Тенденции при изполваните хладилни агенти. Иновации в хладилното оборудане</vt:lpstr>
      <vt:lpstr>Познати хладилни агенти в България</vt:lpstr>
      <vt:lpstr>Амоняк – R 717</vt:lpstr>
      <vt:lpstr>Хладилни агенти</vt:lpstr>
      <vt:lpstr>Амоняк – най-почтеният хладилен агент</vt:lpstr>
      <vt:lpstr>Фреони </vt:lpstr>
      <vt:lpstr>Регламент на ЕС № 2037/2000</vt:lpstr>
      <vt:lpstr>Регламент 1005/2009</vt:lpstr>
      <vt:lpstr>Eко такси за фреони</vt:lpstr>
      <vt:lpstr>Амоняк срещу фреон – сравнителна таблица на една блондинка</vt:lpstr>
      <vt:lpstr>Амоняк срещу фреон – сравнителна таблица на една блондинка</vt:lpstr>
      <vt:lpstr>Иновации на JBT Food Tech в амонячните и/или CO2 инсталации</vt:lpstr>
      <vt:lpstr>Иновация на JBT Food Tech </vt:lpstr>
      <vt:lpstr>Какво предлагаме ?</vt:lpstr>
      <vt:lpstr>Какво е новото ?</vt:lpstr>
      <vt:lpstr>Какво е новото ?</vt:lpstr>
      <vt:lpstr>Какво е новото ?</vt:lpstr>
      <vt:lpstr>Зареждане с хладилен агент и количество</vt:lpstr>
      <vt:lpstr>Зареждане с хладилен агент и количество</vt:lpstr>
      <vt:lpstr>Важно</vt:lpstr>
      <vt:lpstr>CO 2 – новият еко хладилен агент- R 744</vt:lpstr>
      <vt:lpstr>CO 2 – новият еко хладилен агент</vt:lpstr>
      <vt:lpstr>Гликол</vt:lpstr>
      <vt:lpstr>Течен азот</vt:lpstr>
      <vt:lpstr>JBT FoodTech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Тенденции при изполваните хладилни агенти. Иновации в хладилното оборудане</dc:title>
  <dc:creator/>
  <cp:lastModifiedBy>User</cp:lastModifiedBy>
  <cp:revision>17</cp:revision>
  <dcterms:created xsi:type="dcterms:W3CDTF">2006-08-16T00:00:00Z</dcterms:created>
  <dcterms:modified xsi:type="dcterms:W3CDTF">2014-04-16T15:35:03Z</dcterms:modified>
</cp:coreProperties>
</file>