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2" r:id="rId9"/>
    <p:sldId id="279" r:id="rId10"/>
    <p:sldId id="281" r:id="rId11"/>
    <p:sldId id="282" r:id="rId12"/>
    <p:sldId id="283" r:id="rId13"/>
    <p:sldId id="263" r:id="rId14"/>
    <p:sldId id="284" r:id="rId15"/>
    <p:sldId id="280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7" r:id="rId25"/>
    <p:sldId id="272" r:id="rId26"/>
    <p:sldId id="273" r:id="rId27"/>
    <p:sldId id="275" r:id="rId28"/>
  </p:sldIdLst>
  <p:sldSz cx="9144000" cy="6858000" type="screen4x3"/>
  <p:notesSz cx="6735763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Иновации при опаковането и съхранението на замразени плодове и зеленчуци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Трявна, 25 април 2014</a:t>
            </a:r>
            <a:endParaRPr lang="bg-BG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Видове опаковки</a:t>
            </a:r>
            <a:endParaRPr lang="bg-BG" dirty="0"/>
          </a:p>
        </p:txBody>
      </p:sp>
      <p:pic>
        <p:nvPicPr>
          <p:cNvPr id="4" name="Picture 5" descr="Prod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Видове опаковки</a:t>
            </a:r>
            <a:endParaRPr lang="bg-BG" dirty="0"/>
          </a:p>
        </p:txBody>
      </p:sp>
      <p:pic>
        <p:nvPicPr>
          <p:cNvPr id="4" name="Picture 6" descr="Prod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Видове опаковки</a:t>
            </a:r>
            <a:endParaRPr lang="bg-BG" dirty="0"/>
          </a:p>
        </p:txBody>
      </p:sp>
      <p:pic>
        <p:nvPicPr>
          <p:cNvPr id="4" name="Picture 4" descr="Prod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66738" y="595313"/>
          <a:ext cx="8010525" cy="5667375"/>
        </p:xfrm>
        <a:graphic>
          <a:graphicData uri="http://schemas.openxmlformats.org/presentationml/2006/ole">
            <p:oleObj spid="_x0000_s1026" name="Acrobat Document" r:id="rId3" imgW="7737120" imgH="5473800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Електронно сортиране за финален контрол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С камери – по цвят</a:t>
            </a:r>
          </a:p>
          <a:p>
            <a:r>
              <a:rPr lang="bg-BG" dirty="0" smtClean="0"/>
              <a:t>С лазер – по структура</a:t>
            </a:r>
          </a:p>
          <a:p>
            <a:r>
              <a:rPr lang="bg-BG" dirty="0" smtClean="0"/>
              <a:t>Комбинация камери и лазер – по цвят и структура</a:t>
            </a:r>
          </a:p>
          <a:p>
            <a:r>
              <a:rPr lang="bg-BG" dirty="0" smtClean="0"/>
              <a:t>С рентген за наспини продукти</a:t>
            </a:r>
            <a:endParaRPr lang="bg-BG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Метал детектор или рентген за опакован продукт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Метал детектор – Къде му е мястото ?</a:t>
            </a:r>
          </a:p>
          <a:p>
            <a:r>
              <a:rPr lang="bg-BG" dirty="0" smtClean="0"/>
              <a:t>Рентген за опакованите продукти – къде му е мястото ?</a:t>
            </a:r>
          </a:p>
          <a:p>
            <a:r>
              <a:rPr lang="bg-BG" dirty="0" smtClean="0"/>
              <a:t>Предимства и недостатъци </a:t>
            </a:r>
            <a:endParaRPr lang="bg-BG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Съхранение и дистрибуция на замразени храни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g-BG" sz="5400" dirty="0" smtClean="0">
                <a:solidFill>
                  <a:srgbClr val="FF0000"/>
                </a:solidFill>
              </a:rPr>
              <a:t>При правилна обработка и</a:t>
            </a:r>
            <a:endParaRPr lang="en-US" sz="5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bg-BG" sz="5400" dirty="0" smtClean="0">
                <a:solidFill>
                  <a:srgbClr val="FF0000"/>
                </a:solidFill>
              </a:rPr>
              <a:t>съхранение замразените</a:t>
            </a:r>
            <a:endParaRPr lang="en-US" sz="5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bg-BG" sz="5400" dirty="0" smtClean="0">
                <a:solidFill>
                  <a:srgbClr val="FF0000"/>
                </a:solidFill>
              </a:rPr>
              <a:t>храни са по-пресни от</a:t>
            </a:r>
            <a:endParaRPr lang="en-US" sz="5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bg-BG" sz="5400" dirty="0" smtClean="0">
                <a:solidFill>
                  <a:srgbClr val="FF0000"/>
                </a:solidFill>
              </a:rPr>
              <a:t>пресните !</a:t>
            </a:r>
            <a:endParaRPr lang="bg-BG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Качеството на замразения продукт зависи от: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Предварителната обработка и подготовка</a:t>
            </a:r>
          </a:p>
          <a:p>
            <a:r>
              <a:rPr lang="bg-BG" dirty="0" smtClean="0"/>
              <a:t>Начина на замразяване</a:t>
            </a:r>
          </a:p>
          <a:p>
            <a:r>
              <a:rPr lang="bg-BG" dirty="0" smtClean="0"/>
              <a:t>Контрола на температурата и условията на съхранение и дистрибуция на замразените продукти</a:t>
            </a:r>
            <a:endParaRPr lang="bg-BG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Срок на годност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 smtClean="0"/>
              <a:t>Две мерки</a:t>
            </a:r>
          </a:p>
          <a:p>
            <a:pPr>
              <a:buNone/>
            </a:pPr>
            <a:r>
              <a:rPr lang="bg-BG" dirty="0" smtClean="0"/>
              <a:t>Мярка 1</a:t>
            </a:r>
          </a:p>
          <a:p>
            <a:pPr>
              <a:buNone/>
            </a:pPr>
            <a:r>
              <a:rPr lang="bg-BG" dirty="0" smtClean="0"/>
              <a:t>- Срок на годност за високо качество – това е времето, което изминава между първоначалното замразяване на високо качествен продукт и моментът, когато се появява едва зебележима разлика в качеството в сравнение с първоначалното качество</a:t>
            </a:r>
            <a:endParaRPr lang="bg-BG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Срок на годност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Мярка 2</a:t>
            </a:r>
          </a:p>
          <a:p>
            <a:pPr>
              <a:buNone/>
            </a:pPr>
            <a:r>
              <a:rPr lang="bg-BG" dirty="0" smtClean="0"/>
              <a:t>Практически срок на годност – това е периодът на съхранение след замразяване, по време на който продуктът остава подходящ за консумация или за допълнителна преработка</a:t>
            </a:r>
            <a:endParaRPr lang="bg-B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Основни видове опаковки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g-BG" dirty="0" smtClean="0"/>
              <a:t>- На едро </a:t>
            </a:r>
          </a:p>
          <a:p>
            <a:pPr>
              <a:buNone/>
            </a:pPr>
            <a:r>
              <a:rPr lang="bg-BG" dirty="0" smtClean="0"/>
              <a:t>10 кг кашон с РЕ плик </a:t>
            </a:r>
          </a:p>
          <a:p>
            <a:pPr>
              <a:buNone/>
            </a:pPr>
            <a:r>
              <a:rPr lang="bg-BG" dirty="0" smtClean="0"/>
              <a:t>10 кг. кашон с няколко РЕ плика до 10 кг</a:t>
            </a:r>
          </a:p>
          <a:p>
            <a:pPr>
              <a:buNone/>
            </a:pPr>
            <a:r>
              <a:rPr lang="bg-BG" dirty="0" smtClean="0"/>
              <a:t>25 кг хартиена три слойна торба</a:t>
            </a:r>
          </a:p>
          <a:p>
            <a:pPr>
              <a:buNone/>
            </a:pPr>
            <a:r>
              <a:rPr lang="bg-BG" dirty="0" smtClean="0"/>
              <a:t>Бокс палети</a:t>
            </a:r>
          </a:p>
          <a:p>
            <a:pPr>
              <a:buFontTx/>
              <a:buChar char="-"/>
            </a:pPr>
            <a:r>
              <a:rPr lang="bg-BG" dirty="0" smtClean="0"/>
              <a:t>На дребно </a:t>
            </a:r>
          </a:p>
          <a:p>
            <a:pPr>
              <a:buNone/>
            </a:pPr>
            <a:r>
              <a:rPr lang="bg-BG" dirty="0" smtClean="0"/>
              <a:t>Потребителски опаковки</a:t>
            </a:r>
            <a:endParaRPr lang="bg-BG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Деградация на замразените</a:t>
            </a:r>
            <a:br>
              <a:rPr lang="bg-BG" dirty="0" smtClean="0"/>
            </a:br>
            <a:r>
              <a:rPr lang="bg-BG" dirty="0" smtClean="0"/>
              <a:t>храни по време на съхранение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buNone/>
            </a:pPr>
            <a:r>
              <a:rPr lang="en-GB" sz="1600" dirty="0" smtClean="0"/>
              <a:t> 	 </a:t>
            </a:r>
            <a:r>
              <a:rPr lang="bg-BG" dirty="0" smtClean="0"/>
              <a:t>Рекристализация на кристали</a:t>
            </a:r>
            <a:r>
              <a:rPr lang="en-GB" dirty="0" smtClean="0"/>
              <a:t>	      	</a:t>
            </a:r>
            <a:r>
              <a:rPr lang="bg-BG" dirty="0" smtClean="0"/>
              <a:t>Загуба на вода при </a:t>
            </a:r>
            <a:r>
              <a:rPr lang="en-US" dirty="0" smtClean="0"/>
              <a:t>						</a:t>
            </a:r>
            <a:r>
              <a:rPr lang="bg-BG" dirty="0" smtClean="0"/>
              <a:t>размразяване</a:t>
            </a:r>
            <a:endParaRPr lang="en-US" dirty="0" smtClean="0"/>
          </a:p>
          <a:p>
            <a:pPr marL="342900" lvl="2" indent="-342900"/>
            <a:r>
              <a:rPr lang="en-GB" dirty="0" smtClean="0"/>
              <a:t> </a:t>
            </a:r>
            <a:r>
              <a:rPr lang="bg-BG" dirty="0" smtClean="0"/>
              <a:t>Сублимация на лед</a:t>
            </a:r>
            <a:r>
              <a:rPr lang="en-GB" dirty="0" smtClean="0"/>
              <a:t>			</a:t>
            </a:r>
            <a:r>
              <a:rPr lang="bg-BG" dirty="0" smtClean="0"/>
              <a:t>Дехидратация</a:t>
            </a:r>
            <a:endParaRPr lang="en-GB" dirty="0" smtClean="0"/>
          </a:p>
          <a:p>
            <a:pPr marL="342900" lvl="2" indent="-342900"/>
            <a:r>
              <a:rPr lang="en-GB" dirty="0" smtClean="0"/>
              <a:t> </a:t>
            </a:r>
            <a:r>
              <a:rPr lang="bg-BG" dirty="0" smtClean="0"/>
              <a:t>Оксидация на мазнини</a:t>
            </a:r>
            <a:r>
              <a:rPr lang="en-GB" dirty="0" smtClean="0"/>
              <a:t>			</a:t>
            </a:r>
            <a:r>
              <a:rPr lang="bg-BG" dirty="0" smtClean="0"/>
              <a:t>Гранясва</a:t>
            </a:r>
            <a:endParaRPr lang="en-US" dirty="0" smtClean="0"/>
          </a:p>
          <a:p>
            <a:pPr>
              <a:lnSpc>
                <a:spcPct val="130000"/>
              </a:lnSpc>
              <a:buFontTx/>
              <a:buChar char="•"/>
            </a:pPr>
            <a:r>
              <a:rPr lang="en-GB" sz="2400" dirty="0" smtClean="0"/>
              <a:t> </a:t>
            </a:r>
            <a:r>
              <a:rPr lang="bg-BG" sz="2400" dirty="0" smtClean="0"/>
              <a:t>Разграждане на протеините</a:t>
            </a:r>
            <a:r>
              <a:rPr lang="en-GB" sz="2400" dirty="0" smtClean="0"/>
              <a:t>		</a:t>
            </a:r>
            <a:r>
              <a:rPr lang="bg-BG" sz="2400" dirty="0" smtClean="0"/>
              <a:t>Загуба на хр. 							протеини</a:t>
            </a:r>
            <a:endParaRPr lang="en-GB" sz="2400" dirty="0" smtClean="0"/>
          </a:p>
          <a:p>
            <a:pPr>
              <a:lnSpc>
                <a:spcPct val="130000"/>
              </a:lnSpc>
              <a:buFontTx/>
              <a:buChar char="•"/>
            </a:pPr>
            <a:r>
              <a:rPr lang="en-GB" sz="2400" dirty="0" smtClean="0"/>
              <a:t> </a:t>
            </a:r>
            <a:r>
              <a:rPr lang="bg-BG" sz="2400" dirty="0" smtClean="0"/>
              <a:t>Промяна на цвета</a:t>
            </a:r>
            <a:r>
              <a:rPr lang="en-GB" sz="2400" dirty="0" smtClean="0"/>
              <a:t>		</a:t>
            </a:r>
            <a:r>
              <a:rPr lang="bg-BG" sz="2400" dirty="0" smtClean="0"/>
              <a:t>	Неатрактивен 						външен вид						</a:t>
            </a:r>
            <a:endParaRPr lang="en-GB" sz="2400" dirty="0" smtClean="0"/>
          </a:p>
          <a:p>
            <a:pPr marL="342900" lvl="2" indent="-342900"/>
            <a:endParaRPr lang="en-GB" dirty="0" smtClean="0"/>
          </a:p>
          <a:p>
            <a:pPr marL="342900" lvl="2" indent="-342900"/>
            <a:endParaRPr lang="en-GB" dirty="0" smtClean="0"/>
          </a:p>
          <a:p>
            <a:endParaRPr lang="bg-BG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>
                <a:solidFill>
                  <a:schemeClr val="accent1"/>
                </a:solidFill>
              </a:rPr>
              <a:t>Практически срок на съхранение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accent1"/>
                </a:solidFill>
              </a:rPr>
              <a:t>PSL</a:t>
            </a:r>
            <a:r>
              <a:rPr lang="en-US" dirty="0" smtClean="0"/>
              <a:t>)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bg-BG" sz="3600" dirty="0" smtClean="0"/>
              <a:t>Практическият срок на съхранение е времето, през което продуктът може да се съхранява в хладилен склад.</a:t>
            </a:r>
            <a:endParaRPr lang="en-US" sz="3600" dirty="0" smtClean="0"/>
          </a:p>
          <a:p>
            <a:pPr>
              <a:spcBef>
                <a:spcPct val="50000"/>
              </a:spcBef>
            </a:pPr>
            <a:endParaRPr lang="en-US" sz="1200" dirty="0" smtClean="0"/>
          </a:p>
          <a:p>
            <a:pPr>
              <a:spcBef>
                <a:spcPct val="50000"/>
              </a:spcBef>
            </a:pPr>
            <a:r>
              <a:rPr lang="bg-BG" dirty="0" smtClean="0"/>
              <a:t>През този период продуктът запазва хранителните си качества и остава годен за консумация или за предназначението.</a:t>
            </a:r>
            <a:endParaRPr lang="en-US" sz="3600" dirty="0" smtClean="0"/>
          </a:p>
          <a:p>
            <a:endParaRPr lang="bg-BG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200" dirty="0" smtClean="0">
                <a:solidFill>
                  <a:schemeClr val="accent1"/>
                </a:solidFill>
              </a:rPr>
              <a:t>Практически срок за съхранение на замразените храни при различни </a:t>
            </a:r>
            <a:r>
              <a:rPr lang="en-US" sz="3200" dirty="0" smtClean="0">
                <a:solidFill>
                  <a:schemeClr val="accent1"/>
                </a:solidFill>
              </a:rPr>
              <a:t>t</a:t>
            </a:r>
            <a:r>
              <a:rPr lang="bg-BG" sz="3200" dirty="0" smtClean="0">
                <a:solidFill>
                  <a:schemeClr val="accent1"/>
                </a:solidFill>
              </a:rPr>
              <a:t> в месеци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bg-BG" sz="3600" dirty="0" smtClean="0"/>
              <a:t>Плодове				</a:t>
            </a:r>
            <a:r>
              <a:rPr lang="en-US" sz="3600" dirty="0" smtClean="0"/>
              <a:t>-12 C	- 18 C	- 24 C</a:t>
            </a:r>
            <a:endParaRPr lang="en-US" dirty="0" smtClean="0"/>
          </a:p>
          <a:p>
            <a:r>
              <a:rPr lang="bg-BG" dirty="0" smtClean="0"/>
              <a:t>Малини / ягоди – сурови		4	18	&gt;24</a:t>
            </a:r>
            <a:endParaRPr lang="en-US" dirty="0" smtClean="0"/>
          </a:p>
          <a:p>
            <a:r>
              <a:rPr lang="bg-BG" dirty="0" smtClean="0"/>
              <a:t>Праскови, кайсии, череши – сурови	4	18	&gt;24</a:t>
            </a:r>
            <a:endParaRPr lang="en-US" dirty="0" smtClean="0"/>
          </a:p>
          <a:p>
            <a:r>
              <a:rPr lang="bg-BG" dirty="0" smtClean="0"/>
              <a:t>Праскови, кайсии, череши в захар	3	18	&gt;24</a:t>
            </a:r>
            <a:endParaRPr lang="en-US" dirty="0" smtClean="0"/>
          </a:p>
          <a:p>
            <a:r>
              <a:rPr lang="bg-BG" dirty="0" smtClean="0"/>
              <a:t>Плодов сок – концентрат		-	24	&gt;24</a:t>
            </a:r>
            <a:endParaRPr lang="en-US" dirty="0" smtClean="0"/>
          </a:p>
          <a:p>
            <a:endParaRPr lang="en-US" dirty="0" smtClean="0"/>
          </a:p>
          <a:p>
            <a:r>
              <a:rPr lang="bg-BG" sz="3600" dirty="0" smtClean="0"/>
              <a:t>Зеленчуци</a:t>
            </a:r>
            <a:endParaRPr lang="en-US" dirty="0" smtClean="0"/>
          </a:p>
          <a:p>
            <a:r>
              <a:rPr lang="bg-BG" dirty="0" smtClean="0"/>
              <a:t>Зелен фасул				-	15	24</a:t>
            </a:r>
            <a:endParaRPr lang="en-US" dirty="0" smtClean="0"/>
          </a:p>
          <a:p>
            <a:r>
              <a:rPr lang="bg-BG" dirty="0" smtClean="0"/>
              <a:t>Броколи				6	15	&gt;24</a:t>
            </a:r>
            <a:endParaRPr lang="en-US" dirty="0" smtClean="0"/>
          </a:p>
          <a:p>
            <a:r>
              <a:rPr lang="bg-BG" dirty="0" smtClean="0"/>
              <a:t>Брюкселско зеле			10	18	&gt;24</a:t>
            </a:r>
            <a:endParaRPr lang="en-US" dirty="0" smtClean="0"/>
          </a:p>
          <a:p>
            <a:r>
              <a:rPr lang="bg-BG" dirty="0" smtClean="0"/>
              <a:t>Моркови				4	12	24</a:t>
            </a:r>
            <a:endParaRPr lang="en-US" dirty="0" smtClean="0"/>
          </a:p>
          <a:p>
            <a:r>
              <a:rPr lang="bg-BG" dirty="0" smtClean="0"/>
              <a:t>Карфиол				4	15	24</a:t>
            </a:r>
            <a:endParaRPr lang="en-US" dirty="0" smtClean="0"/>
          </a:p>
          <a:p>
            <a:r>
              <a:rPr lang="bg-BG" dirty="0" smtClean="0"/>
              <a:t>Сладка царевица			4	15	&gt;24</a:t>
            </a:r>
            <a:endParaRPr lang="en-US" dirty="0" smtClean="0"/>
          </a:p>
          <a:p>
            <a:r>
              <a:rPr lang="bg-BG" dirty="0" smtClean="0"/>
              <a:t>Грах					6	24	&gt;24</a:t>
            </a:r>
            <a:endParaRPr lang="en-US" dirty="0" smtClean="0"/>
          </a:p>
          <a:p>
            <a:r>
              <a:rPr lang="bg-BG" dirty="0" smtClean="0"/>
              <a:t>Картофи </a:t>
            </a:r>
            <a:r>
              <a:rPr lang="en-US" dirty="0" smtClean="0"/>
              <a:t>, French fries</a:t>
            </a:r>
            <a:r>
              <a:rPr lang="bg-BG" dirty="0" smtClean="0"/>
              <a:t>			9	24	&gt;24</a:t>
            </a:r>
            <a:endParaRPr lang="en-US" dirty="0" smtClean="0"/>
          </a:p>
          <a:p>
            <a:r>
              <a:rPr lang="bg-BG" dirty="0" smtClean="0"/>
              <a:t>Спанак, рязан				4	18	&gt;24</a:t>
            </a:r>
            <a:endParaRPr lang="bg-BG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Верига за дистрибуция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Picture 1027" descr="V:\MARKET\ANNA\LE_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10663" cy="4491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600" dirty="0" smtClean="0"/>
              <a:t>Правилното съхранение и дистрибуция </a:t>
            </a:r>
            <a:r>
              <a:rPr lang="bg-BG" sz="3600" smtClean="0"/>
              <a:t>- </a:t>
            </a:r>
            <a:r>
              <a:rPr lang="bg-BG" sz="3600" dirty="0" smtClean="0"/>
              <a:t>г</a:t>
            </a:r>
            <a:r>
              <a:rPr lang="bg-BG" sz="3600" smtClean="0"/>
              <a:t>аранция </a:t>
            </a:r>
            <a:r>
              <a:rPr lang="bg-BG" sz="3600" dirty="0" smtClean="0"/>
              <a:t>за безопасност на храните</a:t>
            </a:r>
            <a:endParaRPr lang="bg-BG" sz="3600" dirty="0"/>
          </a:p>
        </p:txBody>
      </p:sp>
      <p:pic>
        <p:nvPicPr>
          <p:cNvPr id="4" name="Picture 103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406" t="20833" r="16406" b="20833"/>
          <a:stretch>
            <a:fillRect/>
          </a:stretch>
        </p:blipFill>
        <p:spPr bwMode="auto">
          <a:xfrm>
            <a:off x="1295785" y="1729823"/>
            <a:ext cx="6552430" cy="426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Много добър прием от потребителя</a:t>
            </a:r>
            <a:endParaRPr lang="bg-BG" dirty="0"/>
          </a:p>
        </p:txBody>
      </p:sp>
      <p:pic>
        <p:nvPicPr>
          <p:cNvPr id="4" name="Picture 4" descr="V:\MARKET\POWERPNT\SERVICE\CD-ROM\PICTURES\ASA\KYLDISK2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673" y="1600200"/>
            <a:ext cx="650865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Много добър прием от потребителя</a:t>
            </a:r>
            <a:endParaRPr lang="bg-BG" dirty="0"/>
          </a:p>
        </p:txBody>
      </p:sp>
      <p:pic>
        <p:nvPicPr>
          <p:cNvPr id="4" name="Content Placeholder 3" descr="V:\MARKET\POWERPNT\SERVICE\CD-ROM\PICTURES\ASA\KYLDISK1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073"/>
          <a:stretch>
            <a:fillRect/>
          </a:stretch>
        </p:blipFill>
        <p:spPr bwMode="auto">
          <a:xfrm>
            <a:off x="909335" y="1600200"/>
            <a:ext cx="732532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JBT FOOD TECH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bg-BG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Благодаря за</a:t>
            </a:r>
          </a:p>
          <a:p>
            <a:pPr algn="ctr">
              <a:buNone/>
              <a:defRPr/>
            </a:pPr>
            <a:r>
              <a:rPr lang="bg-BG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Вниманието !</a:t>
            </a:r>
          </a:p>
          <a:p>
            <a:endParaRPr lang="bg-BG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Спецификация на кашоните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С восъчно покритие от вътрешната страна на кашона</a:t>
            </a:r>
          </a:p>
          <a:p>
            <a:r>
              <a:rPr lang="bg-BG" dirty="0" smtClean="0"/>
              <a:t>Кашоните могат да се формоват ръчно или с автоматични машини – </a:t>
            </a:r>
            <a:r>
              <a:rPr lang="en-US" dirty="0" smtClean="0"/>
              <a:t>Click Clock </a:t>
            </a:r>
            <a:r>
              <a:rPr lang="bg-BG" dirty="0" smtClean="0"/>
              <a:t>или </a:t>
            </a:r>
            <a:r>
              <a:rPr lang="en-US" dirty="0" smtClean="0"/>
              <a:t>Sprinter</a:t>
            </a:r>
          </a:p>
          <a:p>
            <a:r>
              <a:rPr lang="bg-BG" dirty="0" smtClean="0"/>
              <a:t>Зоната за формоване на кашоните е отделена от опаковъчната зона</a:t>
            </a:r>
            <a:endParaRPr lang="bg-B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Опаковки на едро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Най-добре познати на българските производители</a:t>
            </a:r>
          </a:p>
          <a:p>
            <a:r>
              <a:rPr lang="bg-BG" dirty="0" smtClean="0"/>
              <a:t>Дозирането е ръчно или с така наречените </a:t>
            </a:r>
            <a:r>
              <a:rPr lang="en-US" dirty="0" err="1" smtClean="0"/>
              <a:t>Bulkbagger</a:t>
            </a:r>
            <a:endParaRPr lang="bg-B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Picture 4" descr="ScanImage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33350"/>
            <a:ext cx="8785225" cy="6589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800" dirty="0" smtClean="0"/>
              <a:t>Системи за прецизно дозиране на потребителски опаковки – НИКАКВИ ПОДАРЪЦИ</a:t>
            </a:r>
            <a:endParaRPr lang="bg-BG" sz="2800" dirty="0"/>
          </a:p>
        </p:txBody>
      </p:sp>
      <p:pic>
        <p:nvPicPr>
          <p:cNvPr id="4" name="Picture 6" descr="C:\Documents and Settings\lko\Skrivebord\Frigoscandia Seminiar\Væg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8644"/>
          <a:stretch>
            <a:fillRect/>
          </a:stretch>
        </p:blipFill>
        <p:spPr bwMode="auto">
          <a:xfrm>
            <a:off x="2971800" y="2057400"/>
            <a:ext cx="3048000" cy="322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3200" dirty="0" smtClean="0"/>
              <a:t>Много глави везни за прецизно дозиране и тегловно измерване с точност до 1 грам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None/>
            </a:pPr>
            <a:r>
              <a:rPr lang="bg-BG" b="1" dirty="0" smtClean="0">
                <a:solidFill>
                  <a:schemeClr val="tx2"/>
                </a:solidFill>
                <a:latin typeface="+mj-lt"/>
              </a:rPr>
              <a:t>Подходящи за</a:t>
            </a:r>
          </a:p>
          <a:p>
            <a:pPr>
              <a:buFontTx/>
              <a:buChar char="-"/>
            </a:pPr>
            <a:r>
              <a:rPr lang="bg-BG" b="1" dirty="0" smtClean="0">
                <a:solidFill>
                  <a:schemeClr val="tx2"/>
                </a:solidFill>
                <a:latin typeface="+mj-lt"/>
              </a:rPr>
              <a:t>Замразени зеленчуци</a:t>
            </a:r>
          </a:p>
          <a:p>
            <a:pPr>
              <a:buFontTx/>
              <a:buChar char="-"/>
            </a:pPr>
            <a:r>
              <a:rPr lang="bg-BG" b="1" dirty="0" smtClean="0">
                <a:solidFill>
                  <a:schemeClr val="tx2"/>
                </a:solidFill>
                <a:latin typeface="+mj-lt"/>
              </a:rPr>
              <a:t>Замразени плодове</a:t>
            </a:r>
          </a:p>
          <a:p>
            <a:pPr>
              <a:buFontTx/>
              <a:buChar char="-"/>
            </a:pPr>
            <a:r>
              <a:rPr lang="bg-BG" b="1" dirty="0" smtClean="0">
                <a:solidFill>
                  <a:schemeClr val="tx2"/>
                </a:solidFill>
                <a:latin typeface="+mj-lt"/>
              </a:rPr>
              <a:t>Зеленчукови миксове</a:t>
            </a:r>
          </a:p>
          <a:p>
            <a:pPr>
              <a:buFontTx/>
              <a:buChar char="-"/>
            </a:pPr>
            <a:r>
              <a:rPr lang="bg-BG" b="1" dirty="0" smtClean="0">
                <a:solidFill>
                  <a:schemeClr val="tx2"/>
                </a:solidFill>
                <a:latin typeface="+mj-lt"/>
              </a:rPr>
              <a:t>Плодови миксове</a:t>
            </a:r>
          </a:p>
          <a:p>
            <a:pPr>
              <a:buFont typeface="Wingdings" pitchFamily="2" charset="2"/>
              <a:buNone/>
            </a:pPr>
            <a:r>
              <a:rPr lang="bg-BG" b="1" dirty="0" smtClean="0">
                <a:solidFill>
                  <a:schemeClr val="tx2"/>
                </a:solidFill>
                <a:latin typeface="+mj-lt"/>
              </a:rPr>
              <a:t>А така също и за</a:t>
            </a:r>
            <a:endParaRPr lang="en-GB" b="1" dirty="0" smtClean="0">
              <a:solidFill>
                <a:schemeClr val="tx2"/>
              </a:solidFill>
              <a:latin typeface="+mj-lt"/>
            </a:endParaRPr>
          </a:p>
          <a:p>
            <a:pPr>
              <a:buFont typeface="Wingdings" pitchFamily="2" charset="2"/>
              <a:buNone/>
            </a:pPr>
            <a:r>
              <a:rPr lang="en-GB" b="1" dirty="0" smtClean="0">
                <a:solidFill>
                  <a:schemeClr val="tx2"/>
                </a:solidFill>
                <a:latin typeface="+mj-lt"/>
              </a:rPr>
              <a:t>•	</a:t>
            </a:r>
            <a:r>
              <a:rPr lang="bg-BG" b="1" dirty="0" smtClean="0">
                <a:solidFill>
                  <a:schemeClr val="tx2"/>
                </a:solidFill>
                <a:latin typeface="+mj-lt"/>
              </a:rPr>
              <a:t>Морски дарове</a:t>
            </a:r>
            <a:endParaRPr lang="en-GB" b="1" dirty="0" smtClean="0">
              <a:solidFill>
                <a:schemeClr val="tx2"/>
              </a:solidFill>
              <a:latin typeface="+mj-lt"/>
            </a:endParaRPr>
          </a:p>
          <a:p>
            <a:pPr>
              <a:buFont typeface="Wingdings" pitchFamily="2" charset="2"/>
              <a:buNone/>
            </a:pPr>
            <a:r>
              <a:rPr lang="en-GB" b="1" dirty="0" smtClean="0">
                <a:solidFill>
                  <a:schemeClr val="tx2"/>
                </a:solidFill>
                <a:latin typeface="+mj-lt"/>
              </a:rPr>
              <a:t>•	</a:t>
            </a:r>
            <a:r>
              <a:rPr lang="bg-BG" b="1" dirty="0" smtClean="0">
                <a:solidFill>
                  <a:schemeClr val="tx2"/>
                </a:solidFill>
                <a:latin typeface="+mj-lt"/>
              </a:rPr>
              <a:t>Червено месо</a:t>
            </a:r>
            <a:endParaRPr lang="en-GB" b="1" dirty="0" smtClean="0">
              <a:solidFill>
                <a:schemeClr val="tx2"/>
              </a:solidFill>
              <a:latin typeface="+mj-lt"/>
            </a:endParaRPr>
          </a:p>
          <a:p>
            <a:pPr>
              <a:buFont typeface="Wingdings" pitchFamily="2" charset="2"/>
              <a:buNone/>
            </a:pPr>
            <a:r>
              <a:rPr lang="en-GB" b="1" dirty="0" smtClean="0">
                <a:solidFill>
                  <a:schemeClr val="tx2"/>
                </a:solidFill>
                <a:latin typeface="+mj-lt"/>
              </a:rPr>
              <a:t>•	</a:t>
            </a:r>
            <a:r>
              <a:rPr lang="bg-BG" b="1" dirty="0" smtClean="0">
                <a:solidFill>
                  <a:schemeClr val="tx2"/>
                </a:solidFill>
                <a:latin typeface="+mj-lt"/>
              </a:rPr>
              <a:t>Пилешко месо</a:t>
            </a:r>
            <a:endParaRPr lang="en-GB" b="1" dirty="0" smtClean="0">
              <a:solidFill>
                <a:schemeClr val="tx2"/>
              </a:solidFill>
              <a:latin typeface="+mj-lt"/>
            </a:endParaRPr>
          </a:p>
          <a:p>
            <a:pPr>
              <a:buFont typeface="Wingdings" pitchFamily="2" charset="2"/>
              <a:buNone/>
            </a:pPr>
            <a:r>
              <a:rPr lang="en-GB" b="1" dirty="0" smtClean="0">
                <a:solidFill>
                  <a:schemeClr val="tx2"/>
                </a:solidFill>
                <a:latin typeface="+mj-lt"/>
              </a:rPr>
              <a:t>•	</a:t>
            </a:r>
            <a:r>
              <a:rPr lang="bg-BG" b="1" dirty="0" smtClean="0">
                <a:solidFill>
                  <a:schemeClr val="tx2"/>
                </a:solidFill>
                <a:latin typeface="+mj-lt"/>
              </a:rPr>
              <a:t>Закуски</a:t>
            </a:r>
            <a:endParaRPr lang="en-GB" b="1" dirty="0" smtClean="0">
              <a:solidFill>
                <a:schemeClr val="tx2"/>
              </a:solidFill>
              <a:latin typeface="+mj-lt"/>
            </a:endParaRPr>
          </a:p>
          <a:p>
            <a:pPr>
              <a:buFont typeface="Wingdings" pitchFamily="2" charset="2"/>
              <a:buNone/>
            </a:pPr>
            <a:r>
              <a:rPr lang="en-GB" b="1" dirty="0" smtClean="0">
                <a:solidFill>
                  <a:schemeClr val="tx2"/>
                </a:solidFill>
                <a:latin typeface="+mj-lt"/>
              </a:rPr>
              <a:t>• 	</a:t>
            </a:r>
            <a:r>
              <a:rPr lang="bg-BG" b="1" dirty="0" smtClean="0">
                <a:solidFill>
                  <a:schemeClr val="tx2"/>
                </a:solidFill>
                <a:latin typeface="+mj-lt"/>
              </a:rPr>
              <a:t>Млечни продукти</a:t>
            </a:r>
            <a:endParaRPr lang="en-GB" b="1" dirty="0" smtClean="0">
              <a:solidFill>
                <a:schemeClr val="tx2"/>
              </a:solidFill>
              <a:latin typeface="+mj-lt"/>
            </a:endParaRPr>
          </a:p>
          <a:p>
            <a:pPr>
              <a:buFont typeface="Wingdings" pitchFamily="2" charset="2"/>
              <a:buNone/>
            </a:pPr>
            <a:r>
              <a:rPr lang="en-GB" b="1" dirty="0" smtClean="0">
                <a:solidFill>
                  <a:schemeClr val="tx2"/>
                </a:solidFill>
                <a:latin typeface="+mj-lt"/>
              </a:rPr>
              <a:t>•	</a:t>
            </a:r>
            <a:r>
              <a:rPr lang="bg-BG" b="1" dirty="0" smtClean="0">
                <a:solidFill>
                  <a:schemeClr val="tx2"/>
                </a:solidFill>
                <a:latin typeface="+mj-lt"/>
              </a:rPr>
              <a:t>Заливка за пица</a:t>
            </a:r>
            <a:endParaRPr lang="en-GB" b="1" dirty="0" smtClean="0">
              <a:solidFill>
                <a:schemeClr val="tx2"/>
              </a:solidFill>
              <a:latin typeface="+mj-lt"/>
            </a:endParaRPr>
          </a:p>
          <a:p>
            <a:pPr>
              <a:buFont typeface="Wingdings" pitchFamily="2" charset="2"/>
              <a:buNone/>
            </a:pPr>
            <a:r>
              <a:rPr lang="en-GB" b="1" dirty="0" smtClean="0">
                <a:solidFill>
                  <a:schemeClr val="tx2"/>
                </a:solidFill>
                <a:latin typeface="+mj-lt"/>
              </a:rPr>
              <a:t>•	</a:t>
            </a:r>
            <a:r>
              <a:rPr lang="bg-BG" b="1" dirty="0" smtClean="0">
                <a:solidFill>
                  <a:schemeClr val="tx2"/>
                </a:solidFill>
                <a:latin typeface="+mj-lt"/>
              </a:rPr>
              <a:t>Бонбони, ядки, сухи и свежи плодове и зеленчуци</a:t>
            </a:r>
            <a:endParaRPr lang="en-GB" b="1" dirty="0" smtClean="0">
              <a:solidFill>
                <a:schemeClr val="tx2"/>
              </a:solidFill>
              <a:latin typeface="+mj-lt"/>
            </a:endParaRPr>
          </a:p>
          <a:p>
            <a:endParaRPr lang="bg-B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Познати потребителски опаковки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ПЕ-пликове тип възглавница от 400 гр,500 гр и 1 кг.</a:t>
            </a:r>
          </a:p>
          <a:p>
            <a:r>
              <a:rPr lang="bg-BG" dirty="0" smtClean="0"/>
              <a:t>За чувствителни продукти като горски плодове – опаковки и от 250 и 350 грама</a:t>
            </a:r>
          </a:p>
          <a:p>
            <a:r>
              <a:rPr lang="bg-BG" dirty="0" smtClean="0"/>
              <a:t>Картонени кутии</a:t>
            </a:r>
          </a:p>
          <a:p>
            <a:r>
              <a:rPr lang="bg-BG" dirty="0" smtClean="0"/>
              <a:t>За плодове – специални кутии – тип “баркети”</a:t>
            </a:r>
            <a:endParaRPr lang="bg-BG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Видове потребителски опаковки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Вертикални</a:t>
            </a:r>
          </a:p>
          <a:p>
            <a:r>
              <a:rPr lang="bg-BG" dirty="0" smtClean="0"/>
              <a:t>Хоризонтални /</a:t>
            </a:r>
            <a:r>
              <a:rPr lang="en-US" dirty="0" smtClean="0"/>
              <a:t>flow pack</a:t>
            </a:r>
            <a:r>
              <a:rPr lang="bg-BG" dirty="0" smtClean="0"/>
              <a:t>/</a:t>
            </a:r>
            <a:endParaRPr lang="en-US" dirty="0" smtClean="0"/>
          </a:p>
          <a:p>
            <a:r>
              <a:rPr lang="bg-BG" dirty="0" smtClean="0"/>
              <a:t>Под ъгъл – за нежни плодове и чупливи продукти</a:t>
            </a:r>
          </a:p>
          <a:p>
            <a:endParaRPr lang="bg-BG" dirty="0" smtClean="0"/>
          </a:p>
          <a:p>
            <a:endParaRPr lang="bg-BG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471</Words>
  <Application>Microsoft Office PowerPoint</Application>
  <PresentationFormat>On-screen Show (4:3)</PresentationFormat>
  <Paragraphs>104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Acrobat Document</vt:lpstr>
      <vt:lpstr>Иновации при опаковането и съхранението на замразени плодове и зеленчуци</vt:lpstr>
      <vt:lpstr>Основни видове опаковки</vt:lpstr>
      <vt:lpstr>Спецификация на кашоните</vt:lpstr>
      <vt:lpstr>Опаковки на едро</vt:lpstr>
      <vt:lpstr>Slide 5</vt:lpstr>
      <vt:lpstr>Системи за прецизно дозиране на потребителски опаковки – НИКАКВИ ПОДАРЪЦИ</vt:lpstr>
      <vt:lpstr>Много глави везни за прецизно дозиране и тегловно измерване с точност до 1 грам</vt:lpstr>
      <vt:lpstr>Познати потребителски опаковки</vt:lpstr>
      <vt:lpstr>Видове потребителски опаковки</vt:lpstr>
      <vt:lpstr>Видове опаковки</vt:lpstr>
      <vt:lpstr>Видове опаковки</vt:lpstr>
      <vt:lpstr>Видове опаковки</vt:lpstr>
      <vt:lpstr>Slide 13</vt:lpstr>
      <vt:lpstr>Електронно сортиране за финален контрол</vt:lpstr>
      <vt:lpstr>Метал детектор или рентген за опакован продукт</vt:lpstr>
      <vt:lpstr>Съхранение и дистрибуция на замразени храни</vt:lpstr>
      <vt:lpstr>Качеството на замразения продукт зависи от:</vt:lpstr>
      <vt:lpstr>Срок на годност</vt:lpstr>
      <vt:lpstr>Срок на годност</vt:lpstr>
      <vt:lpstr>Деградация на замразените храни по време на съхранение</vt:lpstr>
      <vt:lpstr>Практически срок на съхранение (PSL)</vt:lpstr>
      <vt:lpstr>Практически срок за съхранение на замразените храни при различни t в месеци</vt:lpstr>
      <vt:lpstr>Верига за дистрибуция</vt:lpstr>
      <vt:lpstr>Правилното съхранение и дистрибуция - гаранция за безопасност на храните</vt:lpstr>
      <vt:lpstr>Много добър прием от потребителя</vt:lpstr>
      <vt:lpstr>Много добър прием от потребителя</vt:lpstr>
      <vt:lpstr>JBT FOOD TECH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Иновации при опаковането и съхранението на замразени плодове и зеленчуци</dc:title>
  <dc:creator/>
  <cp:lastModifiedBy>SPPZRB</cp:lastModifiedBy>
  <cp:revision>12</cp:revision>
  <dcterms:created xsi:type="dcterms:W3CDTF">2006-08-16T00:00:00Z</dcterms:created>
  <dcterms:modified xsi:type="dcterms:W3CDTF">2014-04-22T12:02:32Z</dcterms:modified>
</cp:coreProperties>
</file>