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657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7" r:id="rId10"/>
  </p:sldMasterIdLst>
  <p:notesMasterIdLst>
    <p:notesMasterId r:id="rId27"/>
  </p:notesMasterIdLst>
  <p:handoutMasterIdLst>
    <p:handoutMasterId r:id="rId28"/>
  </p:handoutMasterIdLst>
  <p:sldIdLst>
    <p:sldId id="498" r:id="rId11"/>
    <p:sldId id="633" r:id="rId12"/>
    <p:sldId id="629" r:id="rId13"/>
    <p:sldId id="635" r:id="rId14"/>
    <p:sldId id="636" r:id="rId15"/>
    <p:sldId id="630" r:id="rId16"/>
    <p:sldId id="637" r:id="rId17"/>
    <p:sldId id="631" r:id="rId18"/>
    <p:sldId id="638" r:id="rId19"/>
    <p:sldId id="632" r:id="rId20"/>
    <p:sldId id="634" r:id="rId21"/>
    <p:sldId id="639" r:id="rId22"/>
    <p:sldId id="644" r:id="rId23"/>
    <p:sldId id="645" r:id="rId24"/>
    <p:sldId id="646" r:id="rId25"/>
    <p:sldId id="643" r:id="rId26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  <a:srgbClr val="009900"/>
    <a:srgbClr val="FFFFFF"/>
    <a:srgbClr val="EAEAEA"/>
    <a:srgbClr val="E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9" autoAdjust="0"/>
    <p:restoredTop sz="93771" autoAdjust="0"/>
  </p:normalViewPr>
  <p:slideViewPr>
    <p:cSldViewPr>
      <p:cViewPr>
        <p:scale>
          <a:sx n="70" d="100"/>
          <a:sy n="70" d="100"/>
        </p:scale>
        <p:origin x="-1554" y="-456"/>
      </p:cViewPr>
      <p:guideLst>
        <p:guide orient="horz" pos="2160"/>
        <p:guide orient="horz" pos="3215"/>
        <p:guide orient="horz" pos="667"/>
        <p:guide pos="2880"/>
        <p:guide pos="442"/>
        <p:guide pos="53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2"/>
    </p:cViewPr>
  </p:sorterViewPr>
  <p:notesViewPr>
    <p:cSldViewPr>
      <p:cViewPr varScale="1">
        <p:scale>
          <a:sx n="65" d="100"/>
          <a:sy n="65" d="100"/>
        </p:scale>
        <p:origin x="-2940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E897BC-15C1-4429-BF1A-EAB4EB1CC0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7959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546B05A-1C82-4A70-9ACF-12ACC72FD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381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7BA9EC-A119-4B9E-9012-F6B5D6C53047}" type="slidenum">
              <a:rPr lang="en-GB" altLang="en-US" smtClean="0">
                <a:latin typeface="Times New Roman" pitchFamily="18" charset="0"/>
              </a:rPr>
              <a:pPr eaLnBrk="1" hangingPunct="1"/>
              <a:t>1</a:t>
            </a:fld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01698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133724"/>
      </p:ext>
    </p:extLst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4A448-456C-4250-A073-192F22A629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89867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F07DC-8555-4056-81C1-418175916C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4436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A2686-505C-4AFF-935B-D45872D942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870430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832B-EEDD-4026-AA5A-5D463ABD33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37750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C46D-7935-494D-830A-4FB93D249A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049227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BF0A-FD90-4E26-8C9B-28ACCD148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632407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6299-B0A0-4197-9E31-00BCA151FA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291940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DDCA-8F08-44C9-BC4D-D49A153608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22305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142C-1272-481B-98B1-102E72B5EC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400032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DEF7-30ED-489F-88DE-E25EA61921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7009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3200"/>
            <a:ext cx="2057400" cy="3440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3200"/>
            <a:ext cx="6019800" cy="3440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783296"/>
      </p:ext>
    </p:extLst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2329-9CD7-4845-8D36-4AE597EB7F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386462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DE2E-2ED6-484E-901B-116B152252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26625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078D-3AD5-4FF7-87F8-F25687FC7C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286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4F1B-9C1C-4883-953A-5123A92D3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484136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D328-1E49-407E-B07C-53F19BAD3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893769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9462-7FE4-479D-833E-99EC8E96EC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064810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088"/>
            <a:ext cx="4038600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088"/>
            <a:ext cx="4038600" cy="441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D913-61AA-47C6-9B15-6875F093A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261247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BD9B-D30F-4D36-931C-B8574701A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507286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A633-E2A0-4EEC-9DD6-B41FDA392E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045121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4A2CA-E971-4A86-925B-243B43DABA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534924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BC32B-9276-4C80-9E96-35322769F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318441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32917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D4B8-6207-42D2-9D82-AB114B042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369283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42E31-DEA4-4BAA-AE94-573084C74F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780184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AC32-A0F4-4469-B0EF-61625469B1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320634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5545-AB03-45EF-AB84-A90F0443F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598261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6ACBC-A76D-4A48-A7E2-530D370B01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185516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7840-9D4E-4571-8306-90166FB04C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1253931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442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442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7F09-9FA8-4C35-8520-ADB92A33D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98305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2B0B-984C-4555-9003-052B62485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920413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E17F-C8E9-42A0-BC1E-83C1770BD8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414325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D794-2D80-4A84-99CB-7D96BA9AB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514329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5030158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CDE5-6DB8-4ED3-A188-113AC4DFF1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817325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61B2-995F-46E0-984D-97773F4B8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384571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ED7A9-161B-4109-A81A-5E079478E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450775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599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599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C96A-9721-4B46-83E8-0F428ED1C6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5550658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Title, JBT FoodTech (blu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87" name="Platshållare för rubrik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988" name="Platshållare för text 2"/>
          <p:cNvSpPr>
            <a:spLocks noGrp="1"/>
          </p:cNvSpPr>
          <p:nvPr>
            <p:ph type="subTitle" idx="1"/>
          </p:nvPr>
        </p:nvSpPr>
        <p:spPr>
          <a:xfrm>
            <a:off x="1371600" y="30734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B4A3-D860-4749-9665-3D7D9522CF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813499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76AB-772E-4BE4-89C6-2557B41710C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137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C3FF-E3EC-4396-88AF-3CE4D80AA1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4046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7717-4723-41B6-B8A6-AC0C56F104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4927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344EB-63C7-4216-8F6E-477B305F34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8330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A3CF-B99E-4E0B-81AD-2AE5B3C23C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351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6425"/>
            <a:ext cx="4038600" cy="176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16425"/>
            <a:ext cx="4038600" cy="1766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648513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EF35-E218-4BCA-8882-AE1F2068F5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8348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B1C8-DA98-401A-8F16-0720D7843F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4408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3510-2A4D-43F9-B3A4-4A3D7F6FA6A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9645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D76F-185F-4107-8C6A-7C8234C714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1531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BC37-1082-4611-8251-7682CE5BCB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0085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1D2-3D8D-4442-BAE8-5030CA6E5A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7104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FDF5F-6852-4112-97B4-8C3DE8B014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0227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025D4-37F3-4FCF-8686-12B6572BD6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9916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50D6E-012F-4536-A554-6A2016A27A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2535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59CF-142F-49B4-B085-A1102A1EB2E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996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318093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0CCA-14EF-42F6-B0E1-6592DADBFA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2227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D871A-2CBC-461E-995D-29BEA975FB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4086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CF5F-A41A-472A-ADF8-85AD07B80A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7165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78C0-C0D2-45EC-866D-33346CDA8B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6960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8DDFF-1837-49EE-B206-1F1EDD4323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1571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E3E2-0A71-4DA7-B5FA-043A78D3A2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0277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ED09-BD42-4C03-945F-CDCBC1F302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2024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06F81-609D-4A66-AF6E-D2D495DB58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6211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4511-16EA-4A84-9762-E52EC7AEB7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3456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4899-19F6-42C7-9ADA-F8A06EE528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337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305065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C64BF-4BB9-4E02-A783-6734B3F1FE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2066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605C-9E1A-4690-9FE0-DFAD2FA04A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093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2027-B7A9-4826-8409-45049B619A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13037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E940-7A17-46D4-A1EB-C19AF234D02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7736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06DC-606B-4D0B-97BC-32E26CD22B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77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FD85-A2DE-4B01-922F-754465DD78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66574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C21A-4899-42F7-AF08-CF4FE015EE5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8788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F549-FD62-494D-86A4-E8EE2DB12B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8195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C356-A650-4797-9429-ADEDACA040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4337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CDCE-47FF-4686-A61B-1FB85D7E5A5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688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81788914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8BAE-2F50-44D1-8AAB-D4E185F386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34756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3B82-3860-4BDF-8AEC-CBA18D88BA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5154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CC7A-0729-434C-B8EC-2DFD84B96F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60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D658-7356-446C-B223-2705582B04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896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1922-ED98-4CC8-95EB-E1224BC503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8114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65C7-F70C-4A2A-9802-946CE635AB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6514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11C6-D777-4E7B-A4D5-D40CE9A373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22506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7134-09C9-43D4-8F5C-D8DCBE0BC4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6130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B5D3-D2AF-4716-93A6-18ADD762AC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685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9A7A-6E14-4D62-AE51-8C7437BC77E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15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8345023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273C1-E05C-445C-AAB7-72C87CA896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937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F742-0AF2-4C49-866B-9ECAEF2EB1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2864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DF07-4878-4560-A7AC-7992BDC73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9476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F1E9-9493-42F1-8F42-72C281968F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737904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3F9A-3474-4696-8665-0D59A94D0F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7676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7A5C-54FA-4D6A-B5E7-6D01E54755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09611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17A6-F50A-4823-B8CF-6143FC5EAD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0839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38E9-BEEB-42EF-8065-FB1DD92A52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925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88DF-052F-4BC6-8D2D-C2EFE1CDC0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22110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4A56-F6E0-4012-B0C5-130C19FF7E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28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79794568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E08BF-20EE-4620-8D65-A76134F735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4124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EF3B-59CB-4F45-8B31-0D09A32913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79489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02564-4B32-4CA4-A369-5D32B7B698B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86971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8B36-45BC-4877-9486-A1D778BA1B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40026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79E8-6008-4D36-B6FC-682404670D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45825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D8A7-1213-428C-9C75-04157B56175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08030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C725-5B6B-49D2-B931-53F4469F7B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6569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2AB7-71A4-4B0A-8342-4E025211BF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2504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1188-E5E6-4E2A-AA21-7E82454526A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58420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5062-A5EA-44C8-9545-1F9123FC26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521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416425"/>
            <a:ext cx="8229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pic>
        <p:nvPicPr>
          <p:cNvPr id="1028" name="Picture 4" descr="FMC_FoodTech_logo_P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1682750"/>
            <a:ext cx="20669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9" r:id="rId1"/>
    <p:sldLayoutId id="2147485520" r:id="rId2"/>
    <p:sldLayoutId id="2147485521" r:id="rId3"/>
    <p:sldLayoutId id="2147485522" r:id="rId4"/>
    <p:sldLayoutId id="2147485523" r:id="rId5"/>
    <p:sldLayoutId id="2147485524" r:id="rId6"/>
    <p:sldLayoutId id="2147485525" r:id="rId7"/>
    <p:sldLayoutId id="2147485526" r:id="rId8"/>
    <p:sldLayoutId id="2147485527" r:id="rId9"/>
    <p:sldLayoutId id="2147485528" r:id="rId10"/>
    <p:sldLayoutId id="214748552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objekt 6" descr="Title, JBT FoodTech (blue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44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500438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170F1D-E000-4CD7-BDAB-90672D68F88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6088"/>
            <a:ext cx="82296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564313"/>
            <a:ext cx="21336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A046057E-EA8A-43C9-8323-26B7EB906A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3" name="Picture 5" descr="FMC_FoodTech_logo_P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6397625"/>
            <a:ext cx="1755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30" r:id="rId1"/>
    <p:sldLayoutId id="2147485531" r:id="rId2"/>
    <p:sldLayoutId id="2147485532" r:id="rId3"/>
    <p:sldLayoutId id="2147485533" r:id="rId4"/>
    <p:sldLayoutId id="2147485534" r:id="rId5"/>
    <p:sldLayoutId id="2147485535" r:id="rId6"/>
    <p:sldLayoutId id="2147485536" r:id="rId7"/>
    <p:sldLayoutId id="2147485537" r:id="rId8"/>
    <p:sldLayoutId id="2147485538" r:id="rId9"/>
    <p:sldLayoutId id="2147485539" r:id="rId10"/>
    <p:sldLayoutId id="2147485540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ahoma" pitchFamily="34" charset="0"/>
        </a:defRPr>
      </a:lvl9pPr>
    </p:titleStyle>
    <p:bodyStyle>
      <a:lvl1pPr marL="347663" indent="-3476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679450" indent="-330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564313"/>
            <a:ext cx="21336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42BB6BFE-15D3-45CB-B347-0E1B4BB44B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77" name="Picture 5" descr="FMC_FoodTech_logo_P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6397625"/>
            <a:ext cx="1755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41" r:id="rId1"/>
    <p:sldLayoutId id="2147485542" r:id="rId2"/>
    <p:sldLayoutId id="2147485543" r:id="rId3"/>
    <p:sldLayoutId id="2147485544" r:id="rId4"/>
    <p:sldLayoutId id="2147485545" r:id="rId5"/>
    <p:sldLayoutId id="2147485546" r:id="rId6"/>
    <p:sldLayoutId id="2147485547" r:id="rId7"/>
    <p:sldLayoutId id="2147485548" r:id="rId8"/>
    <p:sldLayoutId id="2147485549" r:id="rId9"/>
    <p:sldLayoutId id="2147485550" r:id="rId10"/>
    <p:sldLayoutId id="2147485551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ahoma" pitchFamily="34" charset="0"/>
        </a:defRPr>
      </a:lvl9pPr>
    </p:titleStyle>
    <p:bodyStyle>
      <a:lvl1pPr marL="347663" indent="-347663" algn="l" rtl="0" eaLnBrk="0" fontAlgn="base" hangingPunct="0">
        <a:spcBef>
          <a:spcPct val="5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82625" indent="-333375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2pPr>
      <a:lvl3pPr marL="1090613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3pPr>
      <a:lvl4pPr marL="14335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4pPr>
      <a:lvl5pPr marL="17764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5pPr>
      <a:lvl6pPr marL="22336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6pPr>
      <a:lvl7pPr marL="26908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7pPr>
      <a:lvl8pPr marL="31480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8pPr>
      <a:lvl9pPr marL="36052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objekt 6" descr="Slide, JBT FoodTech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4100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3B948E-1CC5-43FD-B258-8017775FC7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29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  <p:sldLayoutId id="2147485562" r:id="rId12"/>
    <p:sldLayoutId id="214748556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objekt 6" descr="Title, JBT FoodTech (brown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880139-271B-465E-91F6-235A0D77BCF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6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6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51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4" r:id="rId1"/>
    <p:sldLayoutId id="2147485565" r:id="rId2"/>
    <p:sldLayoutId id="2147485566" r:id="rId3"/>
    <p:sldLayoutId id="2147485567" r:id="rId4"/>
    <p:sldLayoutId id="2147485568" r:id="rId5"/>
    <p:sldLayoutId id="2147485569" r:id="rId6"/>
    <p:sldLayoutId id="2147485570" r:id="rId7"/>
    <p:sldLayoutId id="2147485571" r:id="rId8"/>
    <p:sldLayoutId id="2147485572" r:id="rId9"/>
    <p:sldLayoutId id="2147485573" r:id="rId10"/>
    <p:sldLayoutId id="21474855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objekt 6" descr="Title, JBT FoodTech (green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D29388-A778-4154-9913-318A2A1033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7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7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61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objekt 6" descr="Title, JBT FoodTech (orange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B9E363-CB8D-4932-8984-C2C4451B7C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8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8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717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6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objekt 6" descr="Title, JBT FoodTech (red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A81291-BC71-4FF4-BFC3-772B762781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819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dobjekt 6" descr="Title, JBT FoodTech (yellow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 bwMode="auto">
          <a:xfrm>
            <a:off x="3744913" y="6181725"/>
            <a:ext cx="13414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DFD13-3122-419E-B842-5A15D88CA1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3" y="6183313"/>
            <a:ext cx="104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4638" y="6183313"/>
            <a:ext cx="184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922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998538"/>
            <a:ext cx="86280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производство на грах</a:t>
            </a:r>
          </a:p>
          <a:p>
            <a:pPr eaLnBrk="1" hangingPunct="1">
              <a:spcBef>
                <a:spcPct val="50000"/>
              </a:spcBef>
            </a:pPr>
            <a:r>
              <a:rPr lang="bg-BG" altLang="en-US" sz="3200" b="1" dirty="0" smtClean="0"/>
              <a:t>ЕДНА ДОБРА ПРАКТИКА ОТ ШВЕЦИЯ</a:t>
            </a:r>
            <a:endParaRPr lang="sv-SE" altLang="en-US" sz="3200" b="1" dirty="0" smtClean="0"/>
          </a:p>
          <a:p>
            <a:pPr eaLnBrk="1" hangingPunct="1">
              <a:spcBef>
                <a:spcPct val="50000"/>
              </a:spcBef>
            </a:pPr>
            <a:endParaRPr lang="sv-SE" altLang="en-US" sz="3200" b="1" dirty="0"/>
          </a:p>
          <a:p>
            <a:pPr eaLnBrk="1" hangingPunct="1">
              <a:spcBef>
                <a:spcPct val="50000"/>
              </a:spcBef>
            </a:pPr>
            <a:endParaRPr lang="sv-SE" altLang="en-US" sz="3200" b="1" dirty="0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31925" y="5465763"/>
            <a:ext cx="64516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Tahoma" pitchFamily="34" charset="0"/>
              </a:rPr>
              <a:t>Staffan Sundsten</a:t>
            </a:r>
            <a:endParaRPr lang="en-GB" altLang="en-US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dirty="0" smtClean="0">
                <a:latin typeface="Tahoma" pitchFamily="34" charset="0"/>
              </a:rPr>
              <a:t>2013-11-06</a:t>
            </a:r>
            <a:endParaRPr lang="en-GB" altLang="en-US" dirty="0">
              <a:latin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38D91-7D13-4422-A257-40B8A3BD37D4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267124" y="998730"/>
            <a:ext cx="7410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bg-BG" dirty="0" smtClean="0"/>
              <a:t>Замразяване</a:t>
            </a:r>
            <a:r>
              <a:rPr lang="en-GB" dirty="0"/>
              <a:t/>
            </a:r>
            <a:br>
              <a:rPr lang="en-GB" dirty="0"/>
            </a:br>
            <a:r>
              <a:rPr lang="bg-BG" dirty="0" smtClean="0"/>
              <a:t>Всяко зрънце грах се замразява индивидуално </a:t>
            </a:r>
            <a:r>
              <a:rPr lang="en-GB" dirty="0" smtClean="0"/>
              <a:t>. </a:t>
            </a:r>
            <a:r>
              <a:rPr lang="bg-BG" dirty="0" smtClean="0"/>
              <a:t>За 8 минути грахът флуидизира в така наречения кипящ слой и в машините </a:t>
            </a:r>
            <a:r>
              <a:rPr lang="en-GB" dirty="0" smtClean="0"/>
              <a:t>  </a:t>
            </a:r>
            <a:r>
              <a:rPr lang="en-GB" dirty="0"/>
              <a:t>"</a:t>
            </a:r>
            <a:r>
              <a:rPr lang="en-GB" dirty="0" err="1" smtClean="0"/>
              <a:t>FloFreezers</a:t>
            </a:r>
            <a:r>
              <a:rPr lang="en-GB" dirty="0"/>
              <a:t>" </a:t>
            </a:r>
            <a:r>
              <a:rPr lang="bg-BG" dirty="0" smtClean="0"/>
              <a:t>се замразява при</a:t>
            </a:r>
            <a:r>
              <a:rPr lang="en-GB" dirty="0" smtClean="0"/>
              <a:t> </a:t>
            </a:r>
            <a:r>
              <a:rPr lang="en-GB" dirty="0"/>
              <a:t>-30 </a:t>
            </a:r>
            <a:r>
              <a:rPr lang="en-GB" dirty="0" smtClean="0"/>
              <a:t>°C </a:t>
            </a:r>
            <a:r>
              <a:rPr lang="bg-BG" dirty="0" smtClean="0"/>
              <a:t>температура на въздуха</a:t>
            </a:r>
            <a:endParaRPr lang="en-GB" dirty="0"/>
          </a:p>
          <a:p>
            <a:pPr lvl="0" eaLnBrk="0" hangingPunct="0"/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669" y="2798930"/>
            <a:ext cx="5210003" cy="38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510" y="194088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производство на грах</a:t>
            </a:r>
            <a:endParaRPr lang="sv-SE" altLang="en-US" sz="32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77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38D91-7D13-4422-A257-40B8A3BD37D4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8" y="662121"/>
            <a:ext cx="8265737" cy="54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860" y="60286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производство на грах</a:t>
            </a:r>
            <a:endParaRPr lang="sv-SE" altLang="en-US" sz="32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77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510" y="278650"/>
            <a:ext cx="8820980" cy="6075675"/>
          </a:xfrm>
        </p:spPr>
        <p:txBody>
          <a:bodyPr/>
          <a:lstStyle/>
          <a:p>
            <a:r>
              <a:rPr lang="bg-BG" sz="2200" dirty="0" smtClean="0"/>
              <a:t>Повече от</a:t>
            </a:r>
            <a:r>
              <a:rPr lang="en-GB" sz="2200" dirty="0" smtClean="0"/>
              <a:t> </a:t>
            </a:r>
            <a:r>
              <a:rPr lang="en-GB" sz="2200" dirty="0"/>
              <a:t>40% </a:t>
            </a:r>
            <a:r>
              <a:rPr lang="bg-BG" sz="2200" dirty="0" smtClean="0"/>
              <a:t>от билките и зеленчуците, които</a:t>
            </a:r>
            <a:r>
              <a:rPr lang="en-GB" sz="2200" dirty="0" smtClean="0"/>
              <a:t> </a:t>
            </a:r>
            <a:r>
              <a:rPr lang="en-GB" sz="2200" dirty="0"/>
              <a:t>Findus </a:t>
            </a:r>
            <a:r>
              <a:rPr lang="bg-BG" sz="2200" dirty="0" smtClean="0"/>
              <a:t>продава</a:t>
            </a:r>
            <a:r>
              <a:rPr lang="en-GB" sz="2200" dirty="0" smtClean="0"/>
              <a:t> </a:t>
            </a:r>
            <a:r>
              <a:rPr lang="bg-BG" sz="2200" dirty="0" smtClean="0"/>
              <a:t>се онглеждат в Швеция</a:t>
            </a:r>
            <a:r>
              <a:rPr lang="en-GB" sz="2200" dirty="0" smtClean="0"/>
              <a:t>. </a:t>
            </a:r>
            <a:endParaRPr lang="bg-BG" sz="2200" dirty="0" smtClean="0"/>
          </a:p>
          <a:p>
            <a:r>
              <a:rPr lang="bg-BG" sz="2200" dirty="0" smtClean="0"/>
              <a:t>Това е зеленчук, подходящ за нашите климатични условия</a:t>
            </a:r>
            <a:r>
              <a:rPr lang="en-GB" sz="2200" dirty="0" smtClean="0"/>
              <a:t>. </a:t>
            </a:r>
            <a:r>
              <a:rPr lang="en-GB" sz="2200" dirty="0"/>
              <a:t>The </a:t>
            </a:r>
            <a:r>
              <a:rPr lang="bg-BG" sz="2200" dirty="0" smtClean="0"/>
              <a:t>Други зеленчуци и подправки, за които са необходими по-топли условия, внасяме – напримре босилек от Италия и Испания, най-вкусните броколи от Южна Америка.</a:t>
            </a:r>
            <a:endParaRPr lang="en-GB" sz="2200" dirty="0" smtClean="0"/>
          </a:p>
          <a:p>
            <a:r>
              <a:rPr lang="bg-BG" sz="2200" dirty="0" smtClean="0"/>
              <a:t>Зеленчуците и билките винаги зависят от климата: например достъп до вода, добра почва, слънчева светлина.</a:t>
            </a:r>
            <a:r>
              <a:rPr lang="en-US" sz="2200" dirty="0" smtClean="0"/>
              <a:t> </a:t>
            </a:r>
            <a:r>
              <a:rPr lang="bg-BG" sz="2200" dirty="0" smtClean="0"/>
              <a:t>Понякога </a:t>
            </a:r>
            <a:r>
              <a:rPr lang="bg-BG" sz="2200" dirty="0" smtClean="0"/>
              <a:t>резу</a:t>
            </a:r>
            <a:r>
              <a:rPr lang="bg-BG" sz="2200" dirty="0" smtClean="0"/>
              <a:t>лтатите на едно място могат да бъдат многократно по-добри от тези на друго място.</a:t>
            </a:r>
            <a:r>
              <a:rPr lang="en-GB" sz="2200" dirty="0" smtClean="0"/>
              <a:t> </a:t>
            </a:r>
            <a:endParaRPr lang="en-GB" sz="2200" dirty="0" smtClean="0"/>
          </a:p>
          <a:p>
            <a:r>
              <a:rPr lang="bg-BG" sz="2200" dirty="0" smtClean="0"/>
              <a:t>Някои зеленчуци винаги се отглеждан в Швеция</a:t>
            </a:r>
            <a:r>
              <a:rPr lang="en-GB" sz="2200" dirty="0" smtClean="0"/>
              <a:t>, </a:t>
            </a:r>
            <a:r>
              <a:rPr lang="bg-BG" sz="2200" dirty="0" smtClean="0"/>
              <a:t>това са зеленчуци, които пасват на Шведския климат. Например спанак, копър, зеле, кореноплодни</a:t>
            </a:r>
            <a:r>
              <a:rPr lang="en-GB" sz="2200" dirty="0" smtClean="0"/>
              <a:t>.</a:t>
            </a:r>
            <a:r>
              <a:rPr lang="bg-BG" sz="2200" dirty="0" smtClean="0"/>
              <a:t> В някои сезони обаче условията не позволяват максимални добиви – тогава внасяме от други страни.</a:t>
            </a:r>
            <a:r>
              <a:rPr lang="en-GB" sz="2200" dirty="0" smtClean="0"/>
              <a:t> </a:t>
            </a:r>
            <a:endParaRPr lang="en-GB" sz="2200" dirty="0"/>
          </a:p>
          <a:p>
            <a:endParaRPr lang="sv-SE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43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530" y="278650"/>
            <a:ext cx="7407315" cy="6480720"/>
          </a:xfrm>
        </p:spPr>
        <p:txBody>
          <a:bodyPr/>
          <a:lstStyle/>
          <a:p>
            <a:r>
              <a:rPr lang="bg-BG" b="1" i="1" dirty="0" smtClean="0"/>
              <a:t>Произход</a:t>
            </a:r>
            <a:endParaRPr lang="en-GB" b="1" i="1" dirty="0" smtClean="0"/>
          </a:p>
          <a:p>
            <a:r>
              <a:rPr lang="bg-BG" dirty="0" smtClean="0"/>
              <a:t>Патладжан</a:t>
            </a:r>
            <a:r>
              <a:rPr lang="en-GB" dirty="0" smtClean="0"/>
              <a:t>: </a:t>
            </a:r>
            <a:r>
              <a:rPr lang="bg-BG" dirty="0" smtClean="0"/>
              <a:t>Испания</a:t>
            </a:r>
            <a:endParaRPr lang="en-GB" dirty="0" smtClean="0"/>
          </a:p>
          <a:p>
            <a:r>
              <a:rPr lang="bg-BG" dirty="0" smtClean="0"/>
              <a:t>Бамбукови пръчки: </a:t>
            </a:r>
            <a:r>
              <a:rPr lang="en-GB" dirty="0" smtClean="0"/>
              <a:t> </a:t>
            </a:r>
            <a:r>
              <a:rPr lang="bg-BG" dirty="0" smtClean="0"/>
              <a:t>Китай</a:t>
            </a:r>
            <a:endParaRPr lang="en-GB" dirty="0" smtClean="0"/>
          </a:p>
          <a:p>
            <a:r>
              <a:rPr lang="bg-BG" dirty="0" smtClean="0"/>
              <a:t>Черна гъба</a:t>
            </a:r>
            <a:r>
              <a:rPr lang="en-GB" dirty="0" smtClean="0"/>
              <a:t>: </a:t>
            </a:r>
            <a:r>
              <a:rPr lang="bg-BG" dirty="0" smtClean="0"/>
              <a:t>Китай</a:t>
            </a:r>
            <a:endParaRPr lang="en-GB" dirty="0" smtClean="0"/>
          </a:p>
          <a:p>
            <a:r>
              <a:rPr lang="bg-BG" dirty="0" smtClean="0"/>
              <a:t>Карфиол</a:t>
            </a:r>
            <a:r>
              <a:rPr lang="en-GB" dirty="0" smtClean="0"/>
              <a:t>: </a:t>
            </a:r>
            <a:r>
              <a:rPr lang="bg-BG" dirty="0" smtClean="0"/>
              <a:t>Полша,</a:t>
            </a:r>
            <a:r>
              <a:rPr lang="en-GB" dirty="0" smtClean="0"/>
              <a:t> </a:t>
            </a:r>
            <a:r>
              <a:rPr lang="bg-BG" dirty="0" smtClean="0"/>
              <a:t>Белгия, Франция, Холандия, Испания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bg-BG" dirty="0" smtClean="0"/>
              <a:t>Броколи</a:t>
            </a:r>
            <a:r>
              <a:rPr lang="en-GB" dirty="0" smtClean="0"/>
              <a:t>: </a:t>
            </a:r>
            <a:r>
              <a:rPr lang="bg-BG" dirty="0" smtClean="0"/>
              <a:t>Еквадор, Гватемала, Испания</a:t>
            </a:r>
            <a:endParaRPr lang="en-GB" dirty="0" smtClean="0"/>
          </a:p>
          <a:p>
            <a:r>
              <a:rPr lang="bg-BG" dirty="0" smtClean="0"/>
              <a:t>Брюкселско зеле:</a:t>
            </a:r>
            <a:r>
              <a:rPr lang="en-GB" dirty="0" smtClean="0"/>
              <a:t> </a:t>
            </a:r>
            <a:r>
              <a:rPr lang="bg-BG" dirty="0" smtClean="0"/>
              <a:t>Белгия, Холандия</a:t>
            </a:r>
            <a:endParaRPr lang="en-GB" dirty="0" smtClean="0"/>
          </a:p>
          <a:p>
            <a:r>
              <a:rPr lang="bg-BG" dirty="0" smtClean="0"/>
              <a:t>С</a:t>
            </a:r>
            <a:r>
              <a:rPr lang="bg-BG" dirty="0" smtClean="0"/>
              <a:t>ладък</a:t>
            </a:r>
            <a:r>
              <a:rPr lang="en-GB" dirty="0" smtClean="0"/>
              <a:t> </a:t>
            </a:r>
            <a:r>
              <a:rPr lang="bg-BG" dirty="0" smtClean="0"/>
              <a:t>грах</a:t>
            </a:r>
            <a:r>
              <a:rPr lang="en-GB" dirty="0" smtClean="0"/>
              <a:t>: </a:t>
            </a:r>
            <a:r>
              <a:rPr lang="bg-BG" dirty="0" smtClean="0"/>
              <a:t>Гватемала, Китай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bg-BG" dirty="0" smtClean="0"/>
              <a:t>Бейби зелен фасул</a:t>
            </a:r>
            <a:r>
              <a:rPr lang="en-GB" dirty="0" smtClean="0"/>
              <a:t>: </a:t>
            </a:r>
            <a:r>
              <a:rPr lang="bg-BG" dirty="0" smtClean="0"/>
              <a:t>Белгия, Холандия, Франция</a:t>
            </a:r>
            <a:endParaRPr lang="en-GB" dirty="0" smtClean="0"/>
          </a:p>
          <a:p>
            <a:r>
              <a:rPr lang="bg-BG" dirty="0" smtClean="0"/>
              <a:t>Рязан фасул: </a:t>
            </a:r>
            <a:r>
              <a:rPr lang="en-GB" dirty="0" smtClean="0"/>
              <a:t> </a:t>
            </a:r>
            <a:r>
              <a:rPr lang="bg-BG" dirty="0" smtClean="0"/>
              <a:t>Белгия, Холандия, Полша</a:t>
            </a:r>
            <a:endParaRPr lang="en-GB" dirty="0" smtClean="0"/>
          </a:p>
          <a:p>
            <a:r>
              <a:rPr lang="bg-BG" dirty="0" smtClean="0"/>
              <a:t>Цял малък фасул:</a:t>
            </a:r>
            <a:r>
              <a:rPr lang="en-GB" dirty="0" smtClean="0"/>
              <a:t> </a:t>
            </a:r>
            <a:r>
              <a:rPr lang="bg-BG" dirty="0" smtClean="0"/>
              <a:t>Франция, Белгия, Холандия</a:t>
            </a:r>
            <a:endParaRPr lang="en-GB" dirty="0" smtClean="0"/>
          </a:p>
          <a:p>
            <a:r>
              <a:rPr lang="bg-BG" dirty="0" smtClean="0"/>
              <a:t>Цял малък фасул</a:t>
            </a:r>
            <a:r>
              <a:rPr lang="en-GB" dirty="0" smtClean="0"/>
              <a:t>: </a:t>
            </a:r>
            <a:r>
              <a:rPr lang="bg-BG" dirty="0" smtClean="0"/>
              <a:t>Франция, Белгия</a:t>
            </a:r>
            <a:endParaRPr lang="en-GB" dirty="0"/>
          </a:p>
          <a:p>
            <a:r>
              <a:rPr lang="bg-BG" dirty="0" smtClean="0"/>
              <a:t>Фасул, червен</a:t>
            </a:r>
            <a:r>
              <a:rPr lang="en-GB" dirty="0" smtClean="0"/>
              <a:t> </a:t>
            </a:r>
            <a:r>
              <a:rPr lang="en-GB" dirty="0"/>
              <a:t>: </a:t>
            </a:r>
            <a:r>
              <a:rPr lang="bg-BG" dirty="0" smtClean="0"/>
              <a:t>САЩ, Китай, Аржентина</a:t>
            </a:r>
            <a:endParaRPr lang="en-GB" dirty="0" smtClean="0"/>
          </a:p>
          <a:p>
            <a:r>
              <a:rPr lang="bg-BG" dirty="0" smtClean="0"/>
              <a:t>Фасул, черен: </a:t>
            </a:r>
            <a:r>
              <a:rPr lang="en-GB" dirty="0" smtClean="0"/>
              <a:t> </a:t>
            </a:r>
            <a:r>
              <a:rPr lang="bg-BG" dirty="0" smtClean="0"/>
              <a:t>Китай, Боливия</a:t>
            </a:r>
            <a:r>
              <a:rPr lang="en-GB" dirty="0" smtClean="0"/>
              <a:t>, </a:t>
            </a:r>
            <a:r>
              <a:rPr lang="bg-BG" dirty="0" smtClean="0"/>
              <a:t>САЩ, Канада</a:t>
            </a:r>
            <a:endParaRPr lang="en-GB" dirty="0" smtClean="0"/>
          </a:p>
          <a:p>
            <a:r>
              <a:rPr lang="bg-BG" dirty="0" smtClean="0"/>
              <a:t>Гъби</a:t>
            </a:r>
            <a:r>
              <a:rPr lang="en-GB" dirty="0" smtClean="0"/>
              <a:t>: </a:t>
            </a:r>
            <a:r>
              <a:rPr lang="bg-BG" dirty="0" smtClean="0"/>
              <a:t>Дания, Холандия</a:t>
            </a:r>
            <a:endParaRPr lang="en-GB" dirty="0" smtClean="0"/>
          </a:p>
          <a:p>
            <a:r>
              <a:rPr lang="bg-BG" dirty="0" smtClean="0"/>
              <a:t>Жълто цвекло</a:t>
            </a:r>
            <a:r>
              <a:rPr lang="en-GB" dirty="0" smtClean="0"/>
              <a:t>: </a:t>
            </a:r>
            <a:r>
              <a:rPr lang="bg-BG" dirty="0" smtClean="0"/>
              <a:t>Швеция</a:t>
            </a:r>
            <a:endParaRPr lang="en-GB" dirty="0" smtClean="0"/>
          </a:p>
          <a:p>
            <a:r>
              <a:rPr lang="bg-BG" dirty="0" smtClean="0"/>
              <a:t>Зеле Швеция</a:t>
            </a:r>
            <a:r>
              <a:rPr lang="en-GB" dirty="0" smtClean="0"/>
              <a:t>: </a:t>
            </a:r>
            <a:r>
              <a:rPr lang="en-GB" dirty="0" smtClean="0"/>
              <a:t>Sweden </a:t>
            </a:r>
          </a:p>
          <a:p>
            <a:r>
              <a:rPr lang="bg-BG" dirty="0" smtClean="0"/>
              <a:t>Нахут</a:t>
            </a:r>
            <a:r>
              <a:rPr lang="en-GB" dirty="0" smtClean="0"/>
              <a:t>: </a:t>
            </a:r>
            <a:r>
              <a:rPr lang="bg-BG" dirty="0" smtClean="0"/>
              <a:t>САЩ, Турция</a:t>
            </a:r>
            <a:endParaRPr lang="en-GB" dirty="0" smtClean="0"/>
          </a:p>
          <a:p>
            <a:r>
              <a:rPr lang="bg-BG" dirty="0" smtClean="0"/>
              <a:t>Пащърнак</a:t>
            </a:r>
            <a:r>
              <a:rPr lang="en-GB" dirty="0" smtClean="0"/>
              <a:t>: </a:t>
            </a:r>
            <a:r>
              <a:rPr lang="bg-BG" dirty="0" smtClean="0"/>
              <a:t>Швеция</a:t>
            </a:r>
            <a:endParaRPr lang="en-GB" dirty="0" smtClean="0"/>
          </a:p>
          <a:p>
            <a:r>
              <a:rPr lang="bg-BG" dirty="0" smtClean="0"/>
              <a:t>Корени от лотос </a:t>
            </a:r>
            <a:r>
              <a:rPr lang="en-GB" dirty="0" smtClean="0"/>
              <a:t>: </a:t>
            </a:r>
            <a:r>
              <a:rPr lang="bg-BG" dirty="0" smtClean="0"/>
              <a:t>Китай</a:t>
            </a:r>
            <a:endParaRPr lang="en-GB" dirty="0" smtClean="0"/>
          </a:p>
          <a:p>
            <a:r>
              <a:rPr lang="bg-BG" dirty="0" smtClean="0"/>
              <a:t>Лук</a:t>
            </a:r>
            <a:r>
              <a:rPr lang="en-GB" dirty="0" smtClean="0"/>
              <a:t>, </a:t>
            </a:r>
            <a:r>
              <a:rPr lang="bg-BG" dirty="0" smtClean="0"/>
              <a:t>жълт и червен</a:t>
            </a:r>
            <a:r>
              <a:rPr lang="en-GB" dirty="0" smtClean="0"/>
              <a:t>: </a:t>
            </a:r>
            <a:r>
              <a:rPr lang="bg-BG" dirty="0" smtClean="0"/>
              <a:t>Полша, Франция, Турция</a:t>
            </a:r>
            <a:r>
              <a:rPr lang="en-GB" dirty="0" smtClean="0"/>
              <a:t>, </a:t>
            </a:r>
            <a:r>
              <a:rPr lang="bg-BG" dirty="0" smtClean="0"/>
              <a:t>Дания, Белгия, Испания, Китай</a:t>
            </a:r>
            <a:endParaRPr lang="en-GB" dirty="0" smtClean="0"/>
          </a:p>
          <a:p>
            <a:r>
              <a:rPr lang="bg-BG" dirty="0" smtClean="0"/>
              <a:t>Царевица на кочан</a:t>
            </a:r>
            <a:r>
              <a:rPr lang="en-GB" dirty="0" smtClean="0"/>
              <a:t>: </a:t>
            </a:r>
            <a:r>
              <a:rPr lang="bg-BG" dirty="0" smtClean="0"/>
              <a:t>Унгария</a:t>
            </a:r>
            <a:endParaRPr lang="en-GB" dirty="0" smtClean="0"/>
          </a:p>
          <a:p>
            <a:r>
              <a:rPr lang="bg-BG" dirty="0" smtClean="0"/>
              <a:t>Царевица</a:t>
            </a:r>
            <a:r>
              <a:rPr lang="bg-BG" dirty="0" smtClean="0"/>
              <a:t> </a:t>
            </a:r>
            <a:r>
              <a:rPr lang="bg-BG" dirty="0" smtClean="0"/>
              <a:t>: Холандия</a:t>
            </a:r>
            <a:endParaRPr lang="en-GB" dirty="0" smtClean="0"/>
          </a:p>
          <a:p>
            <a:r>
              <a:rPr lang="bg-BG" dirty="0" smtClean="0"/>
              <a:t>Франция, Унгария</a:t>
            </a:r>
            <a:endParaRPr lang="en-GB" dirty="0" smtClean="0"/>
          </a:p>
          <a:p>
            <a:r>
              <a:rPr lang="bg-BG" dirty="0" smtClean="0"/>
              <a:t>Мини царевица</a:t>
            </a:r>
            <a:r>
              <a:rPr lang="en-GB" dirty="0" smtClean="0"/>
              <a:t>: </a:t>
            </a:r>
            <a:r>
              <a:rPr lang="bg-BG" dirty="0" smtClean="0"/>
              <a:t>Виетнам, Тайланд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65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515" y="413665"/>
            <a:ext cx="7965885" cy="5445605"/>
          </a:xfrm>
        </p:spPr>
        <p:txBody>
          <a:bodyPr/>
          <a:lstStyle/>
          <a:p>
            <a:r>
              <a:rPr lang="bg-BG" b="1" i="1" dirty="0" smtClean="0"/>
              <a:t>Произход</a:t>
            </a:r>
            <a:endParaRPr lang="en-GB" b="1" i="1" dirty="0" smtClean="0"/>
          </a:p>
          <a:p>
            <a:r>
              <a:rPr lang="bg-BG" dirty="0" smtClean="0"/>
              <a:t>Моркови: повечето сортове произвеждаме в Швеция, някои внасяме от други държави</a:t>
            </a:r>
            <a:endParaRPr lang="en-GB" dirty="0" smtClean="0"/>
          </a:p>
          <a:p>
            <a:r>
              <a:rPr lang="bg-BG" dirty="0" smtClean="0"/>
              <a:t>Беби моркови</a:t>
            </a:r>
            <a:r>
              <a:rPr lang="en-GB" dirty="0" smtClean="0"/>
              <a:t>: </a:t>
            </a:r>
            <a:r>
              <a:rPr lang="bg-BG" dirty="0" smtClean="0"/>
              <a:t>Белгия, Холандия</a:t>
            </a:r>
            <a:endParaRPr lang="en-GB" dirty="0" smtClean="0"/>
          </a:p>
          <a:p>
            <a:r>
              <a:rPr lang="bg-BG" dirty="0" smtClean="0"/>
              <a:t>Печени моркови</a:t>
            </a:r>
            <a:r>
              <a:rPr lang="en-GB" dirty="0" smtClean="0"/>
              <a:t>: </a:t>
            </a:r>
            <a:r>
              <a:rPr lang="bg-BG" dirty="0" smtClean="0"/>
              <a:t>Испания</a:t>
            </a:r>
            <a:r>
              <a:rPr lang="en-GB" dirty="0"/>
              <a:t/>
            </a:r>
            <a:br>
              <a:rPr lang="en-GB" dirty="0"/>
            </a:br>
            <a:r>
              <a:rPr lang="bg-BG" dirty="0" smtClean="0"/>
              <a:t>Черни</a:t>
            </a:r>
            <a:r>
              <a:rPr lang="en-GB" dirty="0" smtClean="0"/>
              <a:t>: </a:t>
            </a:r>
            <a:r>
              <a:rPr lang="bg-BG" dirty="0" smtClean="0"/>
              <a:t>Испания</a:t>
            </a:r>
            <a:endParaRPr lang="en-GB" dirty="0" smtClean="0"/>
          </a:p>
          <a:p>
            <a:r>
              <a:rPr lang="bg-BG" dirty="0" smtClean="0"/>
              <a:t>Пащърнак</a:t>
            </a:r>
            <a:r>
              <a:rPr lang="en-GB" dirty="0" smtClean="0"/>
              <a:t>: </a:t>
            </a:r>
            <a:r>
              <a:rPr lang="bg-BG" dirty="0" smtClean="0"/>
              <a:t>Швеция, Белгия</a:t>
            </a:r>
            <a:endParaRPr lang="en-GB" dirty="0" smtClean="0"/>
          </a:p>
          <a:p>
            <a:r>
              <a:rPr lang="bg-BG" dirty="0" smtClean="0"/>
              <a:t>Печен пащърнак:</a:t>
            </a:r>
            <a:r>
              <a:rPr lang="en-GB" dirty="0" smtClean="0"/>
              <a:t> </a:t>
            </a:r>
            <a:r>
              <a:rPr lang="bg-BG" dirty="0" smtClean="0"/>
              <a:t>Испания</a:t>
            </a:r>
            <a:endParaRPr lang="en-GB" dirty="0" smtClean="0"/>
          </a:p>
          <a:p>
            <a:r>
              <a:rPr lang="bg-BG" dirty="0" smtClean="0"/>
              <a:t>Чушки, червени:</a:t>
            </a:r>
            <a:r>
              <a:rPr lang="en-GB" dirty="0" smtClean="0"/>
              <a:t> </a:t>
            </a:r>
            <a:r>
              <a:rPr lang="bg-BG" dirty="0" smtClean="0"/>
              <a:t>Гурция, Испания</a:t>
            </a:r>
            <a:endParaRPr lang="en-GB" dirty="0" smtClean="0"/>
          </a:p>
          <a:p>
            <a:r>
              <a:rPr lang="bg-BG" dirty="0" smtClean="0"/>
              <a:t>Чушки</a:t>
            </a:r>
            <a:r>
              <a:rPr lang="en-GB" dirty="0" smtClean="0"/>
              <a:t>, </a:t>
            </a:r>
            <a:r>
              <a:rPr lang="bg-BG" dirty="0" smtClean="0"/>
              <a:t>жълти</a:t>
            </a:r>
            <a:r>
              <a:rPr lang="en-GB" dirty="0" smtClean="0"/>
              <a:t>: </a:t>
            </a:r>
            <a:r>
              <a:rPr lang="bg-BG" dirty="0" smtClean="0"/>
              <a:t>Испания</a:t>
            </a:r>
            <a:endParaRPr lang="en-GB" dirty="0" smtClean="0"/>
          </a:p>
          <a:p>
            <a:r>
              <a:rPr lang="bg-BG" dirty="0" smtClean="0"/>
              <a:t>Чушки</a:t>
            </a:r>
            <a:r>
              <a:rPr lang="en-GB" dirty="0" smtClean="0"/>
              <a:t>, </a:t>
            </a:r>
            <a:r>
              <a:rPr lang="bg-BG" dirty="0" smtClean="0"/>
              <a:t>зелени</a:t>
            </a:r>
            <a:r>
              <a:rPr lang="en-GB" dirty="0" smtClean="0"/>
              <a:t>: </a:t>
            </a:r>
            <a:r>
              <a:rPr lang="bg-BG" dirty="0" smtClean="0"/>
              <a:t>Турция, Испания</a:t>
            </a:r>
            <a:endParaRPr lang="en-GB" dirty="0" smtClean="0"/>
          </a:p>
          <a:p>
            <a:r>
              <a:rPr lang="bg-BG" dirty="0" smtClean="0"/>
              <a:t>Картофи</a:t>
            </a:r>
            <a:r>
              <a:rPr lang="en-GB" dirty="0" smtClean="0"/>
              <a:t>: </a:t>
            </a:r>
            <a:r>
              <a:rPr lang="bg-BG" dirty="0" smtClean="0"/>
              <a:t>Германия</a:t>
            </a:r>
            <a:r>
              <a:rPr lang="en-GB" dirty="0" smtClean="0"/>
              <a:t>, </a:t>
            </a:r>
            <a:r>
              <a:rPr lang="bg-BG" dirty="0" smtClean="0"/>
              <a:t>Дания</a:t>
            </a:r>
            <a:r>
              <a:rPr lang="en-GB" dirty="0" smtClean="0"/>
              <a:t>, </a:t>
            </a:r>
            <a:r>
              <a:rPr lang="bg-BG" dirty="0" smtClean="0"/>
              <a:t>Франция</a:t>
            </a:r>
            <a:r>
              <a:rPr lang="en-GB" dirty="0" smtClean="0"/>
              <a:t>, </a:t>
            </a:r>
            <a:r>
              <a:rPr lang="bg-BG" dirty="0" smtClean="0"/>
              <a:t>Холандия</a:t>
            </a:r>
            <a:r>
              <a:rPr lang="en-GB" dirty="0" smtClean="0"/>
              <a:t>, </a:t>
            </a:r>
            <a:r>
              <a:rPr lang="bg-BG" dirty="0" smtClean="0"/>
              <a:t>Белгия</a:t>
            </a:r>
            <a:r>
              <a:rPr lang="en-GB" dirty="0" smtClean="0"/>
              <a:t> </a:t>
            </a:r>
            <a:r>
              <a:rPr lang="en-GB" dirty="0"/>
              <a:t>, </a:t>
            </a:r>
            <a:r>
              <a:rPr lang="bg-BG" dirty="0" smtClean="0"/>
              <a:t>Швеция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bg-BG" dirty="0" smtClean="0"/>
              <a:t>Праз</a:t>
            </a:r>
            <a:r>
              <a:rPr lang="en-GB" dirty="0" smtClean="0"/>
              <a:t>: </a:t>
            </a:r>
            <a:r>
              <a:rPr lang="bg-BG" dirty="0" smtClean="0"/>
              <a:t>Белгия</a:t>
            </a:r>
            <a:endParaRPr lang="en-GB" dirty="0" smtClean="0"/>
          </a:p>
          <a:p>
            <a:r>
              <a:rPr lang="bg-BG" dirty="0" smtClean="0"/>
              <a:t>Фасул Романа</a:t>
            </a:r>
            <a:r>
              <a:rPr lang="en-GB" dirty="0" smtClean="0"/>
              <a:t>: </a:t>
            </a:r>
            <a:r>
              <a:rPr lang="bg-BG" dirty="0" smtClean="0"/>
              <a:t>Белгия</a:t>
            </a:r>
            <a:endParaRPr lang="en-GB" dirty="0" smtClean="0"/>
          </a:p>
          <a:p>
            <a:r>
              <a:rPr lang="bg-BG" dirty="0" smtClean="0"/>
              <a:t>Цвекло</a:t>
            </a:r>
            <a:r>
              <a:rPr lang="en-GB" dirty="0" smtClean="0"/>
              <a:t>: </a:t>
            </a:r>
            <a:r>
              <a:rPr lang="bg-BG" dirty="0" smtClean="0"/>
              <a:t>Белгия</a:t>
            </a:r>
            <a:endParaRPr lang="en-GB" dirty="0" smtClean="0"/>
          </a:p>
          <a:p>
            <a:r>
              <a:rPr lang="bg-BG" dirty="0" smtClean="0"/>
              <a:t>Печено цвекло </a:t>
            </a:r>
            <a:r>
              <a:rPr lang="en-GB" dirty="0" smtClean="0"/>
              <a:t>: </a:t>
            </a:r>
            <a:r>
              <a:rPr lang="bg-BG" dirty="0" smtClean="0"/>
              <a:t>Испания</a:t>
            </a:r>
            <a:endParaRPr lang="en-GB" dirty="0" smtClean="0"/>
          </a:p>
          <a:p>
            <a:r>
              <a:rPr lang="bg-BG" dirty="0" smtClean="0"/>
              <a:t>Корени магданоз: </a:t>
            </a:r>
            <a:r>
              <a:rPr lang="en-GB" dirty="0" smtClean="0"/>
              <a:t> </a:t>
            </a:r>
            <a:r>
              <a:rPr lang="bg-BG" dirty="0" smtClean="0"/>
              <a:t>Полша</a:t>
            </a:r>
            <a:endParaRPr lang="en-GB" dirty="0" smtClean="0"/>
          </a:p>
          <a:p>
            <a:r>
              <a:rPr lang="en-GB" dirty="0" err="1" smtClean="0"/>
              <a:t>Romanesco</a:t>
            </a:r>
            <a:r>
              <a:rPr lang="en-GB" dirty="0" smtClean="0"/>
              <a:t> </a:t>
            </a:r>
            <a:r>
              <a:rPr lang="bg-BG" dirty="0" smtClean="0"/>
              <a:t>зеле: </a:t>
            </a:r>
            <a:r>
              <a:rPr lang="en-GB" dirty="0" smtClean="0"/>
              <a:t> </a:t>
            </a:r>
            <a:r>
              <a:rPr lang="bg-BG" dirty="0" smtClean="0"/>
              <a:t>Еквадор</a:t>
            </a:r>
            <a:endParaRPr lang="en-GB" dirty="0" smtClean="0"/>
          </a:p>
          <a:p>
            <a:r>
              <a:rPr lang="bg-BG" dirty="0" smtClean="0"/>
              <a:t>Червено цвекло</a:t>
            </a:r>
            <a:r>
              <a:rPr lang="en-GB" dirty="0" smtClean="0"/>
              <a:t>: </a:t>
            </a:r>
            <a:r>
              <a:rPr lang="bg-BG" smtClean="0"/>
              <a:t>Швеция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971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41" y="1718253"/>
            <a:ext cx="8235915" cy="4665880"/>
          </a:xfrm>
        </p:spPr>
        <p:txBody>
          <a:bodyPr/>
          <a:lstStyle/>
          <a:p>
            <a:r>
              <a:rPr lang="en-GB" b="1" i="1" dirty="0" smtClean="0"/>
              <a:t>Origin</a:t>
            </a:r>
          </a:p>
          <a:p>
            <a:r>
              <a:rPr lang="en-GB" dirty="0" smtClean="0"/>
              <a:t>Spinach: Most  </a:t>
            </a:r>
            <a:r>
              <a:rPr lang="en-GB" dirty="0"/>
              <a:t>of </a:t>
            </a:r>
            <a:r>
              <a:rPr lang="en-GB" dirty="0" smtClean="0"/>
              <a:t>the spinach</a:t>
            </a:r>
            <a:r>
              <a:rPr lang="en-GB" dirty="0"/>
              <a:t>, we grow in Sweden. Some varieties we import from Holland and </a:t>
            </a:r>
            <a:r>
              <a:rPr lang="en-GB" dirty="0" smtClean="0"/>
              <a:t>Spain</a:t>
            </a:r>
          </a:p>
          <a:p>
            <a:r>
              <a:rPr lang="en-GB" dirty="0" smtClean="0"/>
              <a:t>Spinach </a:t>
            </a:r>
            <a:r>
              <a:rPr lang="en-GB" dirty="0"/>
              <a:t>leaves: Belgium, </a:t>
            </a:r>
            <a:r>
              <a:rPr lang="en-GB" dirty="0" smtClean="0"/>
              <a:t>Holland</a:t>
            </a:r>
          </a:p>
          <a:p>
            <a:r>
              <a:rPr lang="en-GB" dirty="0" smtClean="0"/>
              <a:t>Spinach</a:t>
            </a:r>
            <a:r>
              <a:rPr lang="en-GB" dirty="0"/>
              <a:t>, stewed: </a:t>
            </a:r>
            <a:r>
              <a:rPr lang="en-GB" dirty="0" smtClean="0"/>
              <a:t>Sweden</a:t>
            </a:r>
          </a:p>
          <a:p>
            <a:r>
              <a:rPr lang="en-GB" dirty="0" smtClean="0"/>
              <a:t>Spinach </a:t>
            </a:r>
            <a:r>
              <a:rPr lang="en-GB" dirty="0"/>
              <a:t>with garlic: </a:t>
            </a:r>
            <a:r>
              <a:rPr lang="en-GB" dirty="0" smtClean="0"/>
              <a:t>Spain</a:t>
            </a:r>
          </a:p>
          <a:p>
            <a:r>
              <a:rPr lang="en-GB" dirty="0" smtClean="0"/>
              <a:t>Chopped </a:t>
            </a:r>
            <a:r>
              <a:rPr lang="en-GB" dirty="0"/>
              <a:t>spinach: </a:t>
            </a:r>
            <a:r>
              <a:rPr lang="en-GB" dirty="0" smtClean="0"/>
              <a:t>Sweden,</a:t>
            </a:r>
          </a:p>
          <a:p>
            <a:r>
              <a:rPr lang="en-GB" dirty="0" smtClean="0"/>
              <a:t>Asparagus</a:t>
            </a:r>
            <a:r>
              <a:rPr lang="en-GB" dirty="0"/>
              <a:t>: Chile, Peru </a:t>
            </a:r>
            <a:endParaRPr lang="en-GB" dirty="0" smtClean="0"/>
          </a:p>
          <a:p>
            <a:r>
              <a:rPr lang="en-GB" dirty="0" err="1" smtClean="0"/>
              <a:t>Saslify</a:t>
            </a:r>
            <a:r>
              <a:rPr lang="en-GB" dirty="0" smtClean="0"/>
              <a:t> </a:t>
            </a:r>
            <a:r>
              <a:rPr lang="en-GB" dirty="0"/>
              <a:t>Belgium, </a:t>
            </a:r>
            <a:r>
              <a:rPr lang="en-GB" dirty="0" smtClean="0"/>
              <a:t>Holland</a:t>
            </a:r>
          </a:p>
          <a:p>
            <a:r>
              <a:rPr lang="en-GB" dirty="0" smtClean="0"/>
              <a:t>Sugar Peas</a:t>
            </a:r>
            <a:r>
              <a:rPr lang="en-GB" dirty="0"/>
              <a:t>: </a:t>
            </a:r>
            <a:r>
              <a:rPr lang="en-GB" dirty="0" smtClean="0"/>
              <a:t>China</a:t>
            </a:r>
          </a:p>
          <a:p>
            <a:r>
              <a:rPr lang="en-GB" dirty="0" smtClean="0"/>
              <a:t>Sugar </a:t>
            </a:r>
            <a:r>
              <a:rPr lang="en-GB" dirty="0"/>
              <a:t>Snap Peas, (Mined Sugar Peas): Guatemala, </a:t>
            </a:r>
            <a:r>
              <a:rPr lang="en-GB" dirty="0" smtClean="0"/>
              <a:t>China</a:t>
            </a:r>
          </a:p>
          <a:p>
            <a:r>
              <a:rPr lang="en-GB" dirty="0" smtClean="0"/>
              <a:t>Sweet </a:t>
            </a:r>
            <a:r>
              <a:rPr lang="en-GB" dirty="0" err="1" smtClean="0"/>
              <a:t>potoatoes</a:t>
            </a:r>
            <a:r>
              <a:rPr lang="en-GB" dirty="0" smtClean="0"/>
              <a:t>: </a:t>
            </a:r>
            <a:r>
              <a:rPr lang="en-GB" dirty="0"/>
              <a:t>Peru, </a:t>
            </a:r>
            <a:r>
              <a:rPr lang="en-GB" dirty="0" smtClean="0"/>
              <a:t>Spain</a:t>
            </a:r>
          </a:p>
          <a:p>
            <a:r>
              <a:rPr lang="en-GB" dirty="0" smtClean="0"/>
              <a:t>Tomatoes</a:t>
            </a:r>
            <a:r>
              <a:rPr lang="en-GB" dirty="0"/>
              <a:t>: Spain, Poland, </a:t>
            </a:r>
            <a:r>
              <a:rPr lang="en-GB" dirty="0" smtClean="0"/>
              <a:t>Hungary</a:t>
            </a:r>
            <a:r>
              <a:rPr lang="en-GB" dirty="0"/>
              <a:t>, </a:t>
            </a:r>
            <a:r>
              <a:rPr lang="en-GB" dirty="0" smtClean="0"/>
              <a:t>Turkey</a:t>
            </a:r>
          </a:p>
          <a:p>
            <a:r>
              <a:rPr lang="en-GB" dirty="0" smtClean="0"/>
              <a:t>Water </a:t>
            </a:r>
            <a:r>
              <a:rPr lang="en-GB" dirty="0"/>
              <a:t>Chestnut: China? </a:t>
            </a:r>
            <a:endParaRPr lang="en-GB" dirty="0" smtClean="0"/>
          </a:p>
          <a:p>
            <a:r>
              <a:rPr lang="en-GB" dirty="0" smtClean="0"/>
              <a:t>Garlic</a:t>
            </a:r>
            <a:r>
              <a:rPr lang="en-GB" dirty="0"/>
              <a:t>, green </a:t>
            </a:r>
            <a:r>
              <a:rPr lang="en-GB" dirty="0" smtClean="0"/>
              <a:t>China</a:t>
            </a:r>
          </a:p>
          <a:p>
            <a:r>
              <a:rPr lang="en-GB" dirty="0" smtClean="0"/>
              <a:t>Zucchini</a:t>
            </a:r>
            <a:r>
              <a:rPr lang="en-GB" dirty="0"/>
              <a:t>: Poland? </a:t>
            </a:r>
            <a:endParaRPr lang="en-GB" dirty="0" smtClean="0"/>
          </a:p>
          <a:p>
            <a:r>
              <a:rPr lang="en-GB" dirty="0" smtClean="0"/>
              <a:t>Grilled </a:t>
            </a:r>
            <a:r>
              <a:rPr lang="en-GB" dirty="0"/>
              <a:t>Zucchini: </a:t>
            </a:r>
            <a:r>
              <a:rPr lang="en-GB" dirty="0" smtClean="0"/>
              <a:t>Spain</a:t>
            </a:r>
          </a:p>
          <a:p>
            <a:r>
              <a:rPr lang="en-GB" dirty="0" err="1" smtClean="0"/>
              <a:t>Youcai</a:t>
            </a:r>
            <a:r>
              <a:rPr lang="en-GB" dirty="0" smtClean="0"/>
              <a:t> China</a:t>
            </a:r>
          </a:p>
          <a:p>
            <a:r>
              <a:rPr lang="en-GB" dirty="0" smtClean="0"/>
              <a:t>Peas</a:t>
            </a:r>
            <a:r>
              <a:rPr lang="en-GB" dirty="0"/>
              <a:t>: Sweden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166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514" y="818709"/>
            <a:ext cx="8595955" cy="5625625"/>
          </a:xfrm>
        </p:spPr>
        <p:txBody>
          <a:bodyPr/>
          <a:lstStyle/>
          <a:p>
            <a:endParaRPr lang="sv-SE" dirty="0"/>
          </a:p>
          <a:p>
            <a:r>
              <a:rPr lang="en-GB" b="1" i="1" dirty="0" smtClean="0"/>
              <a:t>Origin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The </a:t>
            </a:r>
            <a:r>
              <a:rPr lang="en-GB" dirty="0" smtClean="0"/>
              <a:t>herbs</a:t>
            </a:r>
          </a:p>
          <a:p>
            <a:r>
              <a:rPr lang="en-GB" dirty="0" smtClean="0"/>
              <a:t>Basil</a:t>
            </a:r>
            <a:r>
              <a:rPr lang="en-GB" dirty="0"/>
              <a:t>: </a:t>
            </a:r>
            <a:r>
              <a:rPr lang="en-GB" dirty="0" smtClean="0"/>
              <a:t>France</a:t>
            </a:r>
          </a:p>
          <a:p>
            <a:r>
              <a:rPr lang="en-GB" dirty="0" smtClean="0"/>
              <a:t>Dill</a:t>
            </a:r>
            <a:r>
              <a:rPr lang="en-GB" dirty="0"/>
              <a:t>: </a:t>
            </a:r>
            <a:r>
              <a:rPr lang="en-GB" dirty="0" smtClean="0"/>
              <a:t>Sweden</a:t>
            </a:r>
          </a:p>
          <a:p>
            <a:r>
              <a:rPr lang="en-GB" dirty="0" smtClean="0"/>
              <a:t>Chives</a:t>
            </a:r>
            <a:r>
              <a:rPr lang="en-GB" dirty="0"/>
              <a:t>: </a:t>
            </a:r>
            <a:r>
              <a:rPr lang="en-GB" dirty="0" smtClean="0"/>
              <a:t>Sweden</a:t>
            </a:r>
          </a:p>
          <a:p>
            <a:r>
              <a:rPr lang="en-GB" dirty="0" smtClean="0"/>
              <a:t>Italian </a:t>
            </a:r>
            <a:r>
              <a:rPr lang="en-GB" dirty="0"/>
              <a:t>spices: France? Coriander: </a:t>
            </a:r>
            <a:r>
              <a:rPr lang="en-GB" dirty="0" smtClean="0"/>
              <a:t>France</a:t>
            </a:r>
          </a:p>
          <a:p>
            <a:r>
              <a:rPr lang="en-GB" dirty="0" smtClean="0"/>
              <a:t>Parsley</a:t>
            </a:r>
            <a:r>
              <a:rPr lang="en-GB" dirty="0"/>
              <a:t>: </a:t>
            </a:r>
            <a:r>
              <a:rPr lang="en-GB" dirty="0" smtClean="0"/>
              <a:t>Sweden</a:t>
            </a:r>
          </a:p>
          <a:p>
            <a:r>
              <a:rPr lang="en-GB" dirty="0" smtClean="0"/>
              <a:t>Oregano</a:t>
            </a:r>
            <a:r>
              <a:rPr lang="en-GB" dirty="0"/>
              <a:t>: </a:t>
            </a:r>
            <a:r>
              <a:rPr lang="en-GB" dirty="0" smtClean="0"/>
              <a:t>France</a:t>
            </a:r>
          </a:p>
          <a:p>
            <a:r>
              <a:rPr lang="en-GB" dirty="0" smtClean="0"/>
              <a:t>Thai </a:t>
            </a:r>
            <a:r>
              <a:rPr lang="en-GB" dirty="0"/>
              <a:t>Spices: France, Thailand, Vietnam, China, Guatemala, Egypt, </a:t>
            </a:r>
            <a:r>
              <a:rPr lang="en-GB" dirty="0" smtClean="0"/>
              <a:t>Peru</a:t>
            </a:r>
          </a:p>
          <a:p>
            <a:r>
              <a:rPr lang="en-GB" dirty="0" smtClean="0"/>
              <a:t>Herbs </a:t>
            </a:r>
            <a:r>
              <a:rPr lang="en-GB" dirty="0" err="1"/>
              <a:t>Provencale</a:t>
            </a:r>
            <a:r>
              <a:rPr lang="en-GB" dirty="0"/>
              <a:t>: France</a:t>
            </a:r>
          </a:p>
          <a:p>
            <a:endParaRPr lang="sv-SE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39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38D91-7D13-4422-A257-40B8A3BD37D4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341530" y="1313765"/>
            <a:ext cx="76508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bg-BG" sz="2000" dirty="0" smtClean="0"/>
              <a:t>Свежо замразените зеленчуци имат много предимства. Някои от тях са дори по-здравословни от така наречените свежи.</a:t>
            </a:r>
            <a:r>
              <a:rPr lang="en-GB" sz="2000" dirty="0" smtClean="0"/>
              <a:t> </a:t>
            </a:r>
            <a:r>
              <a:rPr lang="bg-BG" sz="2000" dirty="0" smtClean="0"/>
              <a:t> Например – грах ! Това не е учудващо, защото отнема по-малко от три часа от момента на прибиране на граха от полето до замразяването му.  </a:t>
            </a:r>
            <a:r>
              <a:rPr lang="en-US" sz="2000" dirty="0" smtClean="0"/>
              <a:t>Findus </a:t>
            </a:r>
            <a:r>
              <a:rPr lang="bg-BG" sz="2000" dirty="0" smtClean="0"/>
              <a:t>избира внимателно всяко растение и всеки терен, където то ще бъде отглеждано</a:t>
            </a:r>
            <a:r>
              <a:rPr lang="en-GB" sz="2000" dirty="0" smtClean="0"/>
              <a:t> </a:t>
            </a:r>
            <a:r>
              <a:rPr lang="bg-BG" sz="2000" dirty="0" smtClean="0"/>
              <a:t>.</a:t>
            </a:r>
            <a:endParaRPr lang="en-GB" sz="2000" dirty="0" smtClean="0"/>
          </a:p>
          <a:p>
            <a:pPr eaLnBrk="0" hangingPunct="0"/>
            <a:r>
              <a:rPr lang="en-GB" sz="2000" dirty="0"/>
              <a:t/>
            </a:r>
            <a:br>
              <a:rPr lang="en-GB" sz="2000" dirty="0"/>
            </a:br>
            <a:r>
              <a:rPr lang="bg-BG" sz="2000" dirty="0" smtClean="0"/>
              <a:t>Собственият модел на </a:t>
            </a:r>
            <a:r>
              <a:rPr lang="en-GB" sz="2000" dirty="0" smtClean="0"/>
              <a:t>Findus LISA </a:t>
            </a:r>
            <a:r>
              <a:rPr lang="en-GB" sz="2000" dirty="0"/>
              <a:t>(Low Input Sustainable Agriculture) </a:t>
            </a:r>
            <a:r>
              <a:rPr lang="bg-BG" sz="2000" dirty="0" smtClean="0"/>
              <a:t> - води до значително намаляване на влиянието на климата и околната среда.  От 1980 г.  </a:t>
            </a:r>
            <a:r>
              <a:rPr lang="en-US" sz="2000" dirty="0" smtClean="0"/>
              <a:t>Findus </a:t>
            </a:r>
            <a:r>
              <a:rPr lang="bg-BG" sz="2000" dirty="0" smtClean="0"/>
              <a:t>допринася за намаляването на щетите на околната спеда само чрез отглеждането на грах.</a:t>
            </a:r>
            <a:endParaRPr lang="en-GB" sz="2000" dirty="0" smtClean="0"/>
          </a:p>
          <a:p>
            <a:pPr eaLnBrk="0" hangingPunct="0"/>
            <a:r>
              <a:rPr lang="bg-BG" sz="2000" dirty="0" smtClean="0"/>
              <a:t>Нашите зеленчуци са безопасни и с висока хранителна стойност</a:t>
            </a:r>
            <a:r>
              <a:rPr lang="en-GB" sz="2000" dirty="0" smtClean="0"/>
              <a:t>, </a:t>
            </a:r>
            <a:r>
              <a:rPr lang="bg-BG" sz="2000" dirty="0" smtClean="0"/>
              <a:t>без наличие на остатъчни вредни вещества. Ние го наричаме </a:t>
            </a:r>
            <a:r>
              <a:rPr lang="en-GB" sz="2000" dirty="0" smtClean="0"/>
              <a:t> </a:t>
            </a:r>
            <a:r>
              <a:rPr lang="bg-BG" sz="2000" dirty="0" smtClean="0"/>
              <a:t>“Качество за бебешки храни”. Мислейки за хората и околната среда </a:t>
            </a:r>
            <a:r>
              <a:rPr lang="en-US" sz="2000" dirty="0" smtClean="0"/>
              <a:t>Findus </a:t>
            </a:r>
            <a:r>
              <a:rPr lang="bg-BG" sz="2000" dirty="0" smtClean="0"/>
              <a:t> отглежда грах, спанак, зеле, морковиу, артишок, копър, магданоз и други листни подправки в полетата на Южна Швеция. </a:t>
            </a:r>
            <a:r>
              <a:rPr lang="en-GB" sz="2000" dirty="0" smtClean="0"/>
              <a:t> </a:t>
            </a:r>
            <a:endParaRPr lang="en-GB" sz="2000" dirty="0"/>
          </a:p>
          <a:p>
            <a:pPr lvl="0" eaLnBrk="0" hangingPunct="0"/>
            <a:endParaRPr lang="en-US" altLang="en-US" sz="2000" dirty="0">
              <a:latin typeface="dombold_btregular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2059" y="278650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производство на грах</a:t>
            </a:r>
            <a:endParaRPr lang="sv-SE" altLang="en-US" sz="32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129" y="68532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77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38D91-7D13-4422-A257-40B8A3BD37D4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sp>
        <p:nvSpPr>
          <p:cNvPr id="3" name="TextBox 2"/>
          <p:cNvSpPr txBox="1"/>
          <p:nvPr/>
        </p:nvSpPr>
        <p:spPr bwMode="auto">
          <a:xfrm>
            <a:off x="431541" y="923360"/>
            <a:ext cx="71107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/>
            <a:r>
              <a:rPr lang="bg-BG" altLang="en-US" sz="2000" dirty="0" smtClean="0">
                <a:solidFill>
                  <a:srgbClr val="0099A9"/>
                </a:solidFill>
                <a:latin typeface="dombold_btregular"/>
                <a:cs typeface="Arial" pitchFamily="34" charset="0"/>
              </a:rPr>
              <a:t>Жътва</a:t>
            </a:r>
            <a:endParaRPr lang="en-US" altLang="en-US" sz="2000" dirty="0">
              <a:solidFill>
                <a:srgbClr val="0099A9"/>
              </a:solidFill>
              <a:latin typeface="dombold_btregular"/>
              <a:cs typeface="Arial" pitchFamily="34" charset="0"/>
            </a:endParaRPr>
          </a:p>
          <a:p>
            <a:pPr lvl="0" eaLnBrk="0" hangingPunct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bg-BG" sz="2000" dirty="0" smtClean="0"/>
              <a:t>Четири жънещи групи с комбайни </a:t>
            </a:r>
            <a:r>
              <a:rPr lang="en-US" sz="2000" dirty="0" err="1" smtClean="0"/>
              <a:t>Ploeger</a:t>
            </a:r>
            <a:r>
              <a:rPr lang="en-US" sz="2000" dirty="0" smtClean="0"/>
              <a:t> </a:t>
            </a:r>
            <a:r>
              <a:rPr lang="bg-BG" sz="2000" dirty="0" smtClean="0"/>
              <a:t>в полето с грах. Трактор с влекач  събира ожънатия грах.</a:t>
            </a:r>
            <a:r>
              <a:rPr lang="en-GB" sz="2000" dirty="0" smtClean="0"/>
              <a:t> </a:t>
            </a:r>
            <a:r>
              <a:rPr lang="bg-BG" sz="2000" dirty="0" smtClean="0"/>
              <a:t>В рамките на 3 часа грахът ще бъде замразен в завода на </a:t>
            </a:r>
            <a:r>
              <a:rPr lang="en-GB" sz="2000" dirty="0" smtClean="0"/>
              <a:t>Findus </a:t>
            </a:r>
            <a:r>
              <a:rPr lang="bg-BG" sz="2000" dirty="0" smtClean="0"/>
              <a:t>в </a:t>
            </a:r>
            <a:r>
              <a:rPr lang="en-GB" sz="2000" dirty="0" err="1" smtClean="0"/>
              <a:t>Bjuv</a:t>
            </a: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86" y="3170129"/>
            <a:ext cx="7890605" cy="291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5475" y="128467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– производство на грах</a:t>
            </a:r>
            <a:endParaRPr lang="sv-SE" altLang="en-US" sz="32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77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879" y="728410"/>
            <a:ext cx="7200799" cy="2385555"/>
          </a:xfrm>
        </p:spPr>
        <p:txBody>
          <a:bodyPr/>
          <a:lstStyle/>
          <a:p>
            <a:r>
              <a:rPr lang="bg-BG" sz="2000" dirty="0" smtClean="0"/>
              <a:t>Потапяне с лед и транспорт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bg-BG" sz="2000" dirty="0" smtClean="0"/>
              <a:t>Всяка група жъне между десет до петнадесет тона на час.</a:t>
            </a:r>
            <a:r>
              <a:rPr lang="en-GB" sz="2000" dirty="0" smtClean="0"/>
              <a:t> </a:t>
            </a:r>
            <a:r>
              <a:rPr lang="bg-BG" sz="2000" dirty="0" smtClean="0"/>
              <a:t>На всеки 40 минути камион тръгва от полето към фабриката.  Ако е горещо отвън, в камиона се поставя лед, защото както се знае, грахът бързо се разваля при високи температури. </a:t>
            </a:r>
            <a:endParaRPr lang="en-GB" sz="2000" dirty="0"/>
          </a:p>
          <a:p>
            <a:pPr lvl="0"/>
            <a:endParaRPr lang="en-US" altLang="en-US" sz="2000" dirty="0">
              <a:solidFill>
                <a:srgbClr val="0099A9"/>
              </a:solidFill>
              <a:latin typeface="dombold_btregular"/>
              <a:cs typeface="Arial" pitchFamily="34" charset="0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6685" y="3068960"/>
            <a:ext cx="4489199" cy="335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2655" y="143635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– произвоство на грах</a:t>
            </a:r>
            <a:endParaRPr lang="sv-SE" altLang="en-US" sz="32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82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58" y="877729"/>
            <a:ext cx="7425825" cy="2056216"/>
          </a:xfrm>
        </p:spPr>
        <p:txBody>
          <a:bodyPr/>
          <a:lstStyle/>
          <a:p>
            <a:r>
              <a:rPr lang="bg-BG" sz="2000" dirty="0" smtClean="0"/>
              <a:t>Претегляне и измиване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bg-BG" sz="2000" dirty="0" smtClean="0"/>
              <a:t>Всяка доставка де претегля и тества при пристигане във фабриката</a:t>
            </a:r>
            <a:r>
              <a:rPr lang="en-GB" sz="2000" dirty="0" smtClean="0"/>
              <a:t>. </a:t>
            </a:r>
            <a:r>
              <a:rPr lang="bg-BG" sz="2000" dirty="0" smtClean="0"/>
              <a:t>Когато грахът се разтовари</a:t>
            </a:r>
            <a:r>
              <a:rPr lang="en-GB" sz="2000" dirty="0" smtClean="0"/>
              <a:t>, </a:t>
            </a:r>
            <a:r>
              <a:rPr lang="bg-BG" sz="2000" dirty="0" smtClean="0"/>
              <a:t>преминава през грубо почистване</a:t>
            </a:r>
            <a:r>
              <a:rPr lang="en-GB" sz="2000" dirty="0" smtClean="0"/>
              <a:t>, </a:t>
            </a:r>
            <a:r>
              <a:rPr lang="bg-BG" sz="2000" dirty="0" smtClean="0"/>
              <a:t>а камъни, пръст, механични примеси, шушулки и други чужди тела се отделят от него.</a:t>
            </a:r>
            <a:r>
              <a:rPr lang="en-GB" sz="2000" dirty="0" smtClean="0"/>
              <a:t> </a:t>
            </a:r>
            <a:endParaRPr lang="en-GB" sz="2000" dirty="0"/>
          </a:p>
          <a:p>
            <a:pPr lvl="0"/>
            <a:endParaRPr lang="en-US" altLang="en-US" sz="2000" dirty="0">
              <a:latin typeface="dombold_btregular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6725" y="2798930"/>
            <a:ext cx="4595584" cy="336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4658" y="188640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производство на грах</a:t>
            </a:r>
            <a:endParaRPr lang="sv-SE" altLang="en-US" sz="32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39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38D91-7D13-4422-A257-40B8A3BD37D4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222568" y="962259"/>
            <a:ext cx="84159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bg-BG" sz="2000" dirty="0" smtClean="0"/>
              <a:t>Сортиране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bg-BG" sz="2000" dirty="0" smtClean="0"/>
              <a:t>Грахът се сортира на три групи-така наречените фракции</a:t>
            </a:r>
            <a:endParaRPr lang="en-GB" sz="2000" dirty="0"/>
          </a:p>
          <a:p>
            <a:pPr lvl="0" eaLnBrk="0" hangingPunct="0"/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en-US" alt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 eaLnBrk="0" hangingPunct="0"/>
            <a:r>
              <a:rPr lang="en-US" altLang="en-US" sz="2000" dirty="0">
                <a:latin typeface="Arial" pitchFamily="34" charset="0"/>
                <a:cs typeface="Arial" pitchFamily="34" charset="0"/>
              </a:rPr>
              <a:t> </a:t>
            </a:r>
            <a:endParaRPr lang="en-GB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5033" y="2078850"/>
            <a:ext cx="4971006" cy="36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6505" y="188640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производство на грах</a:t>
            </a:r>
            <a:endParaRPr lang="sv-SE" altLang="en-US" sz="32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77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571" y="683405"/>
            <a:ext cx="7335815" cy="1845495"/>
          </a:xfrm>
        </p:spPr>
        <p:txBody>
          <a:bodyPr/>
          <a:lstStyle/>
          <a:p>
            <a:r>
              <a:rPr lang="bg-BG" sz="2000" dirty="0" smtClean="0"/>
              <a:t>Бланширане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bg-BG" sz="2000" dirty="0" smtClean="0"/>
              <a:t>Грахът се бланшира бързо във вода с </a:t>
            </a:r>
            <a:r>
              <a:rPr lang="en-GB" sz="2000" dirty="0" smtClean="0"/>
              <a:t>98</a:t>
            </a:r>
            <a:r>
              <a:rPr lang="bg-BG" sz="2000" dirty="0" smtClean="0"/>
              <a:t> С температура , за да се запази добрия вкус.  Точното време за бланширане зависи от това колко едър и зрял е грахът.</a:t>
            </a:r>
            <a:r>
              <a:rPr lang="en-GB" sz="2000" dirty="0" smtClean="0"/>
              <a:t> </a:t>
            </a:r>
            <a:r>
              <a:rPr lang="bg-BG" sz="2000" dirty="0" smtClean="0"/>
              <a:t>Директно след това, грахът бързо се охлажда в студена вода.</a:t>
            </a:r>
            <a:r>
              <a:rPr lang="en-GB" sz="2000" dirty="0" smtClean="0"/>
              <a:t> </a:t>
            </a:r>
            <a:endParaRPr lang="en-GB" sz="2000" dirty="0"/>
          </a:p>
          <a:p>
            <a:pPr lvl="0"/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708" y="2505350"/>
            <a:ext cx="4185465" cy="31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3442" y="98630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производство на грах</a:t>
            </a:r>
            <a:endParaRPr lang="sv-SE" altLang="en-US" sz="32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06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738D91-7D13-4422-A257-40B8A3BD37D4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254413" y="914686"/>
            <a:ext cx="7609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bg-BG" sz="2000" dirty="0" smtClean="0"/>
              <a:t>Сортиране по качество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bg-BG" sz="2000" dirty="0" smtClean="0"/>
              <a:t>Грахът се отделя по размери</a:t>
            </a:r>
            <a:r>
              <a:rPr lang="en-GB" sz="2000" dirty="0" smtClean="0"/>
              <a:t>. </a:t>
            </a:r>
            <a:r>
              <a:rPr lang="bg-BG" sz="2000" dirty="0" smtClean="0"/>
              <a:t>Средната фракция се отделя според качеството и съдържанието на захар и нишесте.  Високото и постоянно качество  на граха на </a:t>
            </a:r>
            <a:r>
              <a:rPr lang="en-US" sz="2000" dirty="0" smtClean="0"/>
              <a:t>Findus </a:t>
            </a:r>
            <a:r>
              <a:rPr lang="bg-BG" sz="2000" dirty="0" smtClean="0"/>
              <a:t>го прави уникален. Сортираните по големина гряхчета преминават на следващата стъпка – сортиране по цвят.</a:t>
            </a:r>
            <a:endParaRPr lang="en-GB" sz="2000" dirty="0"/>
          </a:p>
          <a:p>
            <a:pPr lvl="0" eaLnBrk="0" hangingPunct="0"/>
            <a:endParaRPr lang="en-US" altLang="en-US" sz="2000" dirty="0">
              <a:latin typeface="dombold_btregular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463" y="2853678"/>
            <a:ext cx="4423316" cy="333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5143" y="143635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произвоство на грах</a:t>
            </a:r>
            <a:endParaRPr lang="sv-SE" altLang="en-US" sz="32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77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540" y="953725"/>
            <a:ext cx="7200800" cy="1571111"/>
          </a:xfrm>
        </p:spPr>
        <p:txBody>
          <a:bodyPr/>
          <a:lstStyle/>
          <a:p>
            <a:r>
              <a:rPr lang="bg-BG" sz="2000" dirty="0" smtClean="0"/>
              <a:t>Сортиране по цвят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bg-BG" sz="2000" dirty="0" smtClean="0"/>
              <a:t>Грахът преминава през машини с камери за инспекция  и въздушни пушки, които изхвърлят грах с дефекти в цвета, дръжки, клечки и плевели. </a:t>
            </a:r>
            <a:endParaRPr lang="en-GB" sz="2000" dirty="0"/>
          </a:p>
          <a:p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A23510-2A4D-43F9-B3A4-4A3D7F6FA6A4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705" y="2483895"/>
            <a:ext cx="4493208" cy="345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4" y="143635"/>
            <a:ext cx="862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en-US" sz="3200" b="1" dirty="0" smtClean="0"/>
              <a:t>FINDUS </a:t>
            </a:r>
            <a:r>
              <a:rPr lang="bg-BG" altLang="en-US" sz="3200" b="1" dirty="0" smtClean="0"/>
              <a:t>производство на грах</a:t>
            </a:r>
            <a:endParaRPr lang="sv-SE" altLang="en-US" sz="32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264" y="128467"/>
            <a:ext cx="1198454" cy="15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18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465D"/>
      </a:accent1>
      <a:accent2>
        <a:srgbClr val="A6978A"/>
      </a:accent2>
      <a:accent3>
        <a:srgbClr val="FFFFFF"/>
      </a:accent3>
      <a:accent4>
        <a:srgbClr val="000000"/>
      </a:accent4>
      <a:accent5>
        <a:srgbClr val="AAB0B6"/>
      </a:accent5>
      <a:accent6>
        <a:srgbClr val="96887D"/>
      </a:accent6>
      <a:hlink>
        <a:srgbClr val="3198BD"/>
      </a:hlink>
      <a:folHlink>
        <a:srgbClr val="A6978A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1AC17"/>
        </a:accent1>
        <a:accent2>
          <a:srgbClr val="B21302"/>
        </a:accent2>
        <a:accent3>
          <a:srgbClr val="FFFFFF"/>
        </a:accent3>
        <a:accent4>
          <a:srgbClr val="000000"/>
        </a:accent4>
        <a:accent5>
          <a:srgbClr val="EED2AB"/>
        </a:accent5>
        <a:accent6>
          <a:srgbClr val="A11002"/>
        </a:accent6>
        <a:hlink>
          <a:srgbClr val="2C88A8"/>
        </a:hlink>
        <a:folHlink>
          <a:srgbClr val="5082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8B524"/>
        </a:accent1>
        <a:accent2>
          <a:srgbClr val="D01602"/>
        </a:accent2>
        <a:accent3>
          <a:srgbClr val="FFFFFF"/>
        </a:accent3>
        <a:accent4>
          <a:srgbClr val="000000"/>
        </a:accent4>
        <a:accent5>
          <a:srgbClr val="F2D7AC"/>
        </a:accent5>
        <a:accent6>
          <a:srgbClr val="BC1302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A6978A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96887D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8B8D90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7D7F82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B2A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A19E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E4D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FCA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47ABCF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B8D90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6989C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JBT_AeroTech_template">
  <a:themeElements>
    <a:clrScheme name="2_JBT_AeroTech_templa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2_JBT_AeroTech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JBT_AeroTech_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">
  <a:themeElements>
    <a:clrScheme name="NEW 7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465D"/>
      </a:accent1>
      <a:accent2>
        <a:srgbClr val="00DCD7"/>
      </a:accent2>
      <a:accent3>
        <a:srgbClr val="FFFFFF"/>
      </a:accent3>
      <a:accent4>
        <a:srgbClr val="000000"/>
      </a:accent4>
      <a:accent5>
        <a:srgbClr val="AAB0B6"/>
      </a:accent5>
      <a:accent6>
        <a:srgbClr val="00C7C3"/>
      </a:accent6>
      <a:hlink>
        <a:srgbClr val="86989C"/>
      </a:hlink>
      <a:folHlink>
        <a:srgbClr val="A6978A"/>
      </a:folHlink>
    </a:clrScheme>
    <a:fontScheme name="NEW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0D074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F6E4BC"/>
        </a:accent5>
        <a:accent6>
          <a:srgbClr val="E52C19"/>
        </a:accent6>
        <a:hlink>
          <a:srgbClr val="7DC4D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0D074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F6E4BC"/>
        </a:accent5>
        <a:accent6>
          <a:srgbClr val="E52C19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63A1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47ABCF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B8D90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6989C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NAL_ppt_template_mstr">
  <a:themeElements>
    <a:clrScheme name="1_FINAL_ppt_template_mstr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465D"/>
      </a:accent1>
      <a:accent2>
        <a:srgbClr val="00DCD7"/>
      </a:accent2>
      <a:accent3>
        <a:srgbClr val="FFFFFF"/>
      </a:accent3>
      <a:accent4>
        <a:srgbClr val="000000"/>
      </a:accent4>
      <a:accent5>
        <a:srgbClr val="AAB0B6"/>
      </a:accent5>
      <a:accent6>
        <a:srgbClr val="00C7C3"/>
      </a:accent6>
      <a:hlink>
        <a:srgbClr val="47ABCF"/>
      </a:hlink>
      <a:folHlink>
        <a:srgbClr val="A6978A"/>
      </a:folHlink>
    </a:clrScheme>
    <a:fontScheme name="1_FINAL_ppt_template_mst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NAL_ppt_template_mst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47ABCF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B8D90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86989C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DCD7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7C3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E4D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CFCA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00B2AF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00A19E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8B8D90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7D7F82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_ppt_template_mstr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465D"/>
        </a:accent1>
        <a:accent2>
          <a:srgbClr val="FD321D"/>
        </a:accent2>
        <a:accent3>
          <a:srgbClr val="FFFFFF"/>
        </a:accent3>
        <a:accent4>
          <a:srgbClr val="000000"/>
        </a:accent4>
        <a:accent5>
          <a:srgbClr val="AAB0B6"/>
        </a:accent5>
        <a:accent6>
          <a:srgbClr val="E52C19"/>
        </a:accent6>
        <a:hlink>
          <a:srgbClr val="3198BD"/>
        </a:hlink>
        <a:folHlink>
          <a:srgbClr val="A697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BT_FoodTech">
  <a:themeElements>
    <a:clrScheme name="JBT_FoodTech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177800" indent="-177800">
          <a:spcBef>
            <a:spcPct val="50000"/>
          </a:spcBef>
          <a:defRPr sz="1600" b="1" dirty="0"/>
        </a:defPPr>
      </a:lstStyle>
    </a:txDef>
  </a:objectDefaults>
  <a:extraClrSchemeLst>
    <a:extraClrScheme>
      <a:clrScheme name="JBT_FoodTech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JBT_FoodTech_Brown">
  <a:themeElements>
    <a:clrScheme name="1_JBT_FoodTech_Brow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1_JBT_FoodTech_Brow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JBT_FoodTech_Brow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JBT_FoodTech_Green">
  <a:themeElements>
    <a:clrScheme name="JBT_FoodTech_Gree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BT_FoodTech_Gree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JBT_FoodTech_Orange">
  <a:themeElements>
    <a:clrScheme name="JBT_FoodTech_Orang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BT_FoodTech_Orang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JBT_FoodTech_Red">
  <a:themeElements>
    <a:clrScheme name="JBT_FoodTech_Red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BT_FoodTech_Red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JBT_FoodTech_Yellow">
  <a:themeElements>
    <a:clrScheme name="JBT_FoodTech_Yellow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6CC"/>
      </a:accent1>
      <a:accent2>
        <a:srgbClr val="949494"/>
      </a:accent2>
      <a:accent3>
        <a:srgbClr val="FFFFFF"/>
      </a:accent3>
      <a:accent4>
        <a:srgbClr val="000000"/>
      </a:accent4>
      <a:accent5>
        <a:srgbClr val="AABDE2"/>
      </a:accent5>
      <a:accent6>
        <a:srgbClr val="868686"/>
      </a:accent6>
      <a:hlink>
        <a:srgbClr val="924000"/>
      </a:hlink>
      <a:folHlink>
        <a:srgbClr val="800080"/>
      </a:folHlink>
    </a:clrScheme>
    <a:fontScheme name="JBT_FoodTech_Yello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BT_FoodTech_Yellow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6CC"/>
        </a:accent1>
        <a:accent2>
          <a:srgbClr val="949494"/>
        </a:accent2>
        <a:accent3>
          <a:srgbClr val="FFFFFF"/>
        </a:accent3>
        <a:accent4>
          <a:srgbClr val="000000"/>
        </a:accent4>
        <a:accent5>
          <a:srgbClr val="AABDE2"/>
        </a:accent5>
        <a:accent6>
          <a:srgbClr val="868686"/>
        </a:accent6>
        <a:hlink>
          <a:srgbClr val="924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FMC May 06</Template>
  <TotalTime>76</TotalTime>
  <Words>600</Words>
  <Application>Microsoft Office PowerPoint</Application>
  <PresentationFormat>On-screen Show (4:3)</PresentationFormat>
  <Paragraphs>121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2_Custom Design</vt:lpstr>
      <vt:lpstr>NEW</vt:lpstr>
      <vt:lpstr>1_FINAL_ppt_template_mstr</vt:lpstr>
      <vt:lpstr>JBT_FoodTech</vt:lpstr>
      <vt:lpstr>1_JBT_FoodTech_Brown</vt:lpstr>
      <vt:lpstr>JBT_FoodTech_Green</vt:lpstr>
      <vt:lpstr>JBT_FoodTech_Orange</vt:lpstr>
      <vt:lpstr>JBT_FoodTech_Red</vt:lpstr>
      <vt:lpstr>JBT_FoodTech_Yellow</vt:lpstr>
      <vt:lpstr>2_JBT_AeroTech_template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Avalon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LVS Refrigeration™</dc:title>
  <dc:subject>JBT Food Corporation</dc:subject>
  <dc:creator>Håkan Ohlsson</dc:creator>
  <cp:lastModifiedBy>User</cp:lastModifiedBy>
  <cp:revision>151</cp:revision>
  <cp:lastPrinted>2004-04-27T09:11:47Z</cp:lastPrinted>
  <dcterms:created xsi:type="dcterms:W3CDTF">2002-10-29T13:21:40Z</dcterms:created>
  <dcterms:modified xsi:type="dcterms:W3CDTF">2013-11-13T17:00:31Z</dcterms:modified>
</cp:coreProperties>
</file>