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57" r:id="rId4"/>
    <p:sldMasterId id="2147483659" r:id="rId5"/>
    <p:sldMasterId id="2147483660" r:id="rId6"/>
    <p:sldMasterId id="2147483661" r:id="rId7"/>
    <p:sldMasterId id="2147483662" r:id="rId8"/>
    <p:sldMasterId id="2147483663" r:id="rId9"/>
    <p:sldMasterId id="2147483667" r:id="rId10"/>
  </p:sldMasterIdLst>
  <p:notesMasterIdLst>
    <p:notesMasterId r:id="rId44"/>
  </p:notesMasterIdLst>
  <p:handoutMasterIdLst>
    <p:handoutMasterId r:id="rId45"/>
  </p:handoutMasterIdLst>
  <p:sldIdLst>
    <p:sldId id="498" r:id="rId11"/>
    <p:sldId id="580" r:id="rId12"/>
    <p:sldId id="586" r:id="rId13"/>
    <p:sldId id="583" r:id="rId14"/>
    <p:sldId id="616" r:id="rId15"/>
    <p:sldId id="618" r:id="rId16"/>
    <p:sldId id="619" r:id="rId17"/>
    <p:sldId id="615" r:id="rId18"/>
    <p:sldId id="579" r:id="rId19"/>
    <p:sldId id="584" r:id="rId20"/>
    <p:sldId id="585" r:id="rId21"/>
    <p:sldId id="605" r:id="rId22"/>
    <p:sldId id="606" r:id="rId23"/>
    <p:sldId id="607" r:id="rId24"/>
    <p:sldId id="588" r:id="rId25"/>
    <p:sldId id="600" r:id="rId26"/>
    <p:sldId id="604" r:id="rId27"/>
    <p:sldId id="597" r:id="rId28"/>
    <p:sldId id="575" r:id="rId29"/>
    <p:sldId id="623" r:id="rId30"/>
    <p:sldId id="621" r:id="rId31"/>
    <p:sldId id="625" r:id="rId32"/>
    <p:sldId id="627" r:id="rId33"/>
    <p:sldId id="630" r:id="rId34"/>
    <p:sldId id="629" r:id="rId35"/>
    <p:sldId id="626" r:id="rId36"/>
    <p:sldId id="631" r:id="rId37"/>
    <p:sldId id="632" r:id="rId38"/>
    <p:sldId id="624" r:id="rId39"/>
    <p:sldId id="633" r:id="rId40"/>
    <p:sldId id="628" r:id="rId41"/>
    <p:sldId id="634" r:id="rId42"/>
    <p:sldId id="622" r:id="rId43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CC"/>
    <a:srgbClr val="009900"/>
    <a:srgbClr val="FFFFFF"/>
    <a:srgbClr val="EAEAEA"/>
    <a:srgbClr val="E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3783" autoAdjust="0"/>
  </p:normalViewPr>
  <p:slideViewPr>
    <p:cSldViewPr>
      <p:cViewPr>
        <p:scale>
          <a:sx n="70" d="100"/>
          <a:sy n="70" d="100"/>
        </p:scale>
        <p:origin x="-1554" y="-462"/>
      </p:cViewPr>
      <p:guideLst>
        <p:guide orient="horz" pos="2160"/>
        <p:guide orient="horz" pos="3215"/>
        <p:guide orient="horz" pos="667"/>
        <p:guide pos="2880"/>
        <p:guide pos="442"/>
        <p:guide pos="5318"/>
      </p:guideLst>
    </p:cSldViewPr>
  </p:slideViewPr>
  <p:outlineViewPr>
    <p:cViewPr>
      <p:scale>
        <a:sx n="33" d="100"/>
        <a:sy n="33" d="100"/>
      </p:scale>
      <p:origin x="0" y="4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42"/>
    </p:cViewPr>
  </p:sorterViewPr>
  <p:notesViewPr>
    <p:cSldViewPr>
      <p:cViewPr varScale="1">
        <p:scale>
          <a:sx n="65" d="100"/>
          <a:sy n="65" d="100"/>
        </p:scale>
        <p:origin x="-2940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E897BC-15C1-4429-BF1A-EAB4EB1CC0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079594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546B05A-1C82-4A70-9ACF-12ACC72FD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3812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7BA9EC-A119-4B9E-9012-F6B5D6C53047}" type="slidenum">
              <a:rPr lang="en-GB" altLang="en-US" smtClean="0">
                <a:latin typeface="Times New Roman" pitchFamily="18" charset="0"/>
              </a:rPr>
              <a:pPr eaLnBrk="1" hangingPunct="1"/>
              <a:t>1</a:t>
            </a:fld>
            <a:endParaRPr lang="en-GB" alt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01698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133724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4A448-456C-4250-A073-192F22A629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89867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F07DC-8555-4056-81C1-418175916C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4436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2686-505C-4AFF-935B-D45872D942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870430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832B-EEDD-4026-AA5A-5D463ABD33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377509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C46D-7935-494D-830A-4FB93D249A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049227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BF0A-FD90-4E26-8C9B-28ACCD1485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632407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6299-B0A0-4197-9E31-00BCA151FA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291940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DDCA-8F08-44C9-BC4D-D49A153608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223059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142C-1272-481B-98B1-102E72B5EC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400032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DEF7-30ED-489F-88DE-E25EA61921F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7009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00"/>
            <a:ext cx="2057400" cy="3440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3200"/>
            <a:ext cx="6019800" cy="3440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783296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2329-9CD7-4845-8D36-4AE597EB7F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1386462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4DE2E-2ED6-484E-901B-116B152252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126625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078D-3AD5-4FF7-87F8-F25687FC7C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2865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4F1B-9C1C-4883-953A-5123A92D31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484136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D328-1E49-407E-B07C-53F19BAD3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893769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A9462-7FE4-479D-833E-99EC8E96E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064810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6088"/>
            <a:ext cx="4038600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6088"/>
            <a:ext cx="4038600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6D913-61AA-47C6-9B15-6875F093AE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261247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BD9B-D30F-4D36-931C-B8574701A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507286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A633-E2A0-4EEC-9DD6-B41FDA392E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045121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4A2CA-E971-4A86-925B-243B43DABA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534924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BC32B-9276-4C80-9E96-35322769F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318441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329178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D4B8-6207-42D2-9D82-AB114B0423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3692837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42E31-DEA4-4BAA-AE94-573084C74F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780184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AC32-A0F4-4469-B0EF-61625469B1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3206340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65545-AB03-45EF-AB84-A90F0443F5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5982611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6ACBC-A76D-4A48-A7E2-530D370B01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1855160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7840-9D4E-4571-8306-90166FB04C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125393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5100"/>
            <a:ext cx="4038600" cy="442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42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7F09-9FA8-4C35-8520-ADB92A33D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0983058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2B0B-984C-4555-9003-052B62485E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9204136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E17F-C8E9-42A0-BC1E-83C1770BD8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414325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D794-2D80-4A84-99CB-7D96BA9AB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514329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75030158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CDE5-6DB8-4ED3-A188-113AC4DFF1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817325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561B2-995F-46E0-984D-97773F4B8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384571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ED7A9-161B-4109-A81A-5E079478E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450775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599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599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C96A-9721-4B46-83E8-0F428ED1C6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5550658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Title, JBT FoodTech (blue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87" name="Platshållare för rubrik 1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988" name="Platshållare för text 2"/>
          <p:cNvSpPr>
            <a:spLocks noGrp="1"/>
          </p:cNvSpPr>
          <p:nvPr>
            <p:ph type="subTitle" idx="1"/>
          </p:nvPr>
        </p:nvSpPr>
        <p:spPr>
          <a:xfrm>
            <a:off x="1371600" y="30734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B4A3-D860-4749-9665-3D7D9522CF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813499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76AB-772E-4BE4-89C6-2557B41710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137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C3FF-E3EC-4396-88AF-3CE4D80AA1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4046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7717-4723-41B6-B8A6-AC0C56F104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4927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344EB-63C7-4216-8F6E-477B305F34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8330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8A3CF-B99E-4E0B-81AD-2AE5B3C23C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351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16425"/>
            <a:ext cx="4038600" cy="1766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16425"/>
            <a:ext cx="4038600" cy="1766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648513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EF35-E218-4BCA-8882-AE1F2068F5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8348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B1C8-DA98-401A-8F16-0720D7843F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4408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3510-2A4D-43F9-B3A4-4A3D7F6FA6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9645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D76F-185F-4107-8C6A-7C8234C714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1531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BC37-1082-4611-8251-7682CE5BCB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0085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1D2-3D8D-4442-BAE8-5030CA6E5A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7104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FDF5F-6852-4112-97B4-8C3DE8B014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0227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025D4-37F3-4FCF-8686-12B6572BD6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9916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50D6E-012F-4536-A554-6A2016A27A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2535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59CF-142F-49B4-B085-A1102A1EB2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996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318093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0CCA-14EF-42F6-B0E1-6592DADBFA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2227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D871A-2CBC-461E-995D-29BEA975FB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408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CF5F-A41A-472A-ADF8-85AD07B80A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7165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78C0-C0D2-45EC-866D-33346CDA8B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6960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8DDFF-1837-49EE-B206-1F1EDD4323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1571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E3E2-0A71-4DA7-B5FA-043A78D3A2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0277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ED09-BD42-4C03-945F-CDCBC1F302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2024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6F81-609D-4A66-AF6E-D2D495DB58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62115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4511-16EA-4A84-9762-E52EC7AEB7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3456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4899-19F6-42C7-9ADA-F8A06EE528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337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305065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C64BF-4BB9-4E02-A783-6734B3F1FE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2066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B605C-9E1A-4690-9FE0-DFAD2FA04A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093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42027-B7A9-4826-8409-45049B619A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13037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1E940-7A17-46D4-A1EB-C19AF234D0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77363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606DC-606B-4D0B-97BC-32E26CD22B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779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FD85-A2DE-4B01-922F-754465DD78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66574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C21A-4899-42F7-AF08-CF4FE015EE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8788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FF549-FD62-494D-86A4-E8EE2DB12B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81954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1C356-A650-4797-9429-ADEDACA04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4337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CDCE-47FF-4686-A61B-1FB85D7E5A5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688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81788914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8BAE-2F50-44D1-8AAB-D4E185F3861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34756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3B82-3860-4BDF-8AEC-CBA18D88BAA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5154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CC7A-0729-434C-B8EC-2DFD84B96F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60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BD658-7356-446C-B223-2705582B04F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896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1922-ED98-4CC8-95EB-E1224BC503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8114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65C7-F70C-4A2A-9802-946CE635AB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6514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11C6-D777-4E7B-A4D5-D40CE9A373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22506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7134-09C9-43D4-8F5C-D8DCBE0BC44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1309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B5D3-D2AF-4716-93A6-18ADD762AC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685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9A7A-6E14-4D62-AE51-8C7437BC77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155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8345023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273C1-E05C-445C-AAB7-72C87CA896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937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F742-0AF2-4C49-866B-9ECAEF2EB1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2864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DF07-4878-4560-A7AC-7992BDC73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94760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4F1E9-9493-42F1-8F42-72C281968F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37904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3F9A-3474-4696-8665-0D59A94D0F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7676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C7A5C-54FA-4D6A-B5E7-6D01E54755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09611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517A6-F50A-4823-B8CF-6143FC5EAD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0839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38E9-BEEB-42EF-8065-FB1DD92A52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925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B88DF-052F-4BC6-8D2D-C2EFE1CDC0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22110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64A56-F6E0-4012-B0C5-130C19FF7E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28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79794568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E08BF-20EE-4620-8D65-A76134F735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41240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EF3B-59CB-4F45-8B31-0D09A32913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79489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02564-4B32-4CA4-A369-5D32B7B698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86971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8B36-45BC-4877-9486-A1D778BA1B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40026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79E8-6008-4D36-B6FC-682404670D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45825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D8A7-1213-428C-9C75-04157B56175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08030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2C725-5B6B-49D2-B931-53F4469F7B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6569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2AB7-71A4-4B0A-8342-4E025211BF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250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1188-E5E6-4E2A-AA21-7E82454526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58420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5062-A5EA-44C8-9545-1F9123FC26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521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416425"/>
            <a:ext cx="8229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pic>
        <p:nvPicPr>
          <p:cNvPr id="1028" name="Picture 4" descr="FMC_FoodTech_logo_PM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1682750"/>
            <a:ext cx="20669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19" r:id="rId1"/>
    <p:sldLayoutId id="2147485520" r:id="rId2"/>
    <p:sldLayoutId id="2147485521" r:id="rId3"/>
    <p:sldLayoutId id="2147485522" r:id="rId4"/>
    <p:sldLayoutId id="2147485523" r:id="rId5"/>
    <p:sldLayoutId id="2147485524" r:id="rId6"/>
    <p:sldLayoutId id="2147485525" r:id="rId7"/>
    <p:sldLayoutId id="2147485526" r:id="rId8"/>
    <p:sldLayoutId id="2147485527" r:id="rId9"/>
    <p:sldLayoutId id="2147485528" r:id="rId10"/>
    <p:sldLayoutId id="214748552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dobjekt 6" descr="Title, JBT FoodTech (blue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44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500438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170F1D-E000-4CD7-BDAB-90672D68F88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6088"/>
            <a:ext cx="82296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2925" y="6564313"/>
            <a:ext cx="21336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A046057E-EA8A-43C9-8323-26B7EB906A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3" name="Picture 5" descr="FMC_FoodTech_logo_PM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" y="6397625"/>
            <a:ext cx="17557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  <p:sldLayoutId id="2147485534" r:id="rId5"/>
    <p:sldLayoutId id="2147485535" r:id="rId6"/>
    <p:sldLayoutId id="2147485536" r:id="rId7"/>
    <p:sldLayoutId id="2147485537" r:id="rId8"/>
    <p:sldLayoutId id="2147485538" r:id="rId9"/>
    <p:sldLayoutId id="2147485539" r:id="rId10"/>
    <p:sldLayoutId id="2147485540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9pPr>
    </p:titleStyle>
    <p:bodyStyle>
      <a:lvl1pPr marL="347663" indent="-3476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679450" indent="-3302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5100"/>
            <a:ext cx="82296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2925" y="6564313"/>
            <a:ext cx="21336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42BB6BFE-15D3-45CB-B347-0E1B4BB44B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77" name="Picture 5" descr="FMC_FoodTech_logo_PM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" y="6397625"/>
            <a:ext cx="17557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41" r:id="rId1"/>
    <p:sldLayoutId id="2147485542" r:id="rId2"/>
    <p:sldLayoutId id="2147485543" r:id="rId3"/>
    <p:sldLayoutId id="2147485544" r:id="rId4"/>
    <p:sldLayoutId id="2147485545" r:id="rId5"/>
    <p:sldLayoutId id="2147485546" r:id="rId6"/>
    <p:sldLayoutId id="2147485547" r:id="rId7"/>
    <p:sldLayoutId id="2147485548" r:id="rId8"/>
    <p:sldLayoutId id="2147485549" r:id="rId9"/>
    <p:sldLayoutId id="2147485550" r:id="rId10"/>
    <p:sldLayoutId id="2147485551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9pPr>
    </p:titleStyle>
    <p:bodyStyle>
      <a:lvl1pPr marL="347663" indent="-347663" algn="l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82625" indent="-333375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2pPr>
      <a:lvl3pPr marL="1090613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3pPr>
      <a:lvl4pPr marL="1433513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177641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5pPr>
      <a:lvl6pPr marL="22336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6pPr>
      <a:lvl7pPr marL="26908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7pPr>
      <a:lvl8pPr marL="31480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8pPr>
      <a:lvl9pPr marL="36052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objekt 6" descr="Slide, JBT FoodTech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4100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3B948E-1CC5-43FD-B258-8017775FC7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529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0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558" r:id="rId8"/>
    <p:sldLayoutId id="2147485559" r:id="rId9"/>
    <p:sldLayoutId id="2147485560" r:id="rId10"/>
    <p:sldLayoutId id="2147485561" r:id="rId11"/>
    <p:sldLayoutId id="2147485562" r:id="rId12"/>
    <p:sldLayoutId id="214748556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objekt 6" descr="Title, JBT FoodTech (brown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880139-271B-465E-91F6-235A0D77BCF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56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6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51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4" r:id="rId1"/>
    <p:sldLayoutId id="2147485565" r:id="rId2"/>
    <p:sldLayoutId id="2147485566" r:id="rId3"/>
    <p:sldLayoutId id="2147485567" r:id="rId4"/>
    <p:sldLayoutId id="2147485568" r:id="rId5"/>
    <p:sldLayoutId id="2147485569" r:id="rId6"/>
    <p:sldLayoutId id="2147485570" r:id="rId7"/>
    <p:sldLayoutId id="2147485571" r:id="rId8"/>
    <p:sldLayoutId id="2147485572" r:id="rId9"/>
    <p:sldLayoutId id="2147485573" r:id="rId10"/>
    <p:sldLayoutId id="21474855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objekt 6" descr="Title, JBT FoodTech (green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D29388-A778-4154-9913-318A2A1033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61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5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objekt 6" descr="Title, JBT FoodTech (orange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B9E363-CB8D-4932-8984-C2C4451B7C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58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8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4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717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6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objekt 6" descr="Title, JBT FoodTech (red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A81291-BC71-4FF4-BFC3-772B762781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819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Bildobjekt 6" descr="Title, JBT FoodTech (yellow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DFD13-3122-419E-B842-5A15D88CA1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2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9223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8" r:id="rId1"/>
    <p:sldLayoutId id="2147485609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  <p:sldLayoutId id="2147485617" r:id="rId10"/>
    <p:sldLayoutId id="21474856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0825" y="998538"/>
            <a:ext cx="86280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en-US" sz="3200" b="1" dirty="0"/>
              <a:t>JBT FoodTech</a:t>
            </a:r>
          </a:p>
          <a:p>
            <a:pPr eaLnBrk="1" hangingPunct="1">
              <a:spcBef>
                <a:spcPct val="50000"/>
              </a:spcBef>
            </a:pPr>
            <a:r>
              <a:rPr lang="sv-SE" altLang="en-US" sz="3200" b="1" dirty="0"/>
              <a:t>PED 97/23 EC</a:t>
            </a:r>
          </a:p>
          <a:p>
            <a:pPr eaLnBrk="1" hangingPunct="1">
              <a:spcBef>
                <a:spcPct val="50000"/>
              </a:spcBef>
            </a:pPr>
            <a:r>
              <a:rPr lang="sv-SE" altLang="en-US" sz="3200" b="1" dirty="0"/>
              <a:t>EN </a:t>
            </a:r>
            <a:r>
              <a:rPr lang="sv-SE" altLang="en-US" sz="3200" b="1" dirty="0" smtClean="0"/>
              <a:t>378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31925" y="5465763"/>
            <a:ext cx="6451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en-US" dirty="0" smtClean="0">
                <a:latin typeface="Tahoma" pitchFamily="34" charset="0"/>
              </a:rPr>
              <a:t>Стафан Сундстен</a:t>
            </a:r>
            <a:endParaRPr lang="en-GB" altLang="en-US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Tahoma" pitchFamily="34" charset="0"/>
              </a:rPr>
              <a:t>2013-11-06</a:t>
            </a:r>
            <a:endParaRPr lang="en-GB" altLang="en-US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Alternate Process 13"/>
          <p:cNvSpPr/>
          <p:nvPr/>
        </p:nvSpPr>
        <p:spPr>
          <a:xfrm>
            <a:off x="611188" y="3429000"/>
            <a:ext cx="6931025" cy="9906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836613" y="414338"/>
            <a:ext cx="7245350" cy="566737"/>
          </a:xfrm>
        </p:spPr>
        <p:txBody>
          <a:bodyPr/>
          <a:lstStyle/>
          <a:p>
            <a:r>
              <a:rPr lang="bg-BG" altLang="en-US" sz="3200" dirty="0" smtClean="0"/>
              <a:t>За да се изпълнят директивите</a:t>
            </a:r>
            <a:r>
              <a:rPr lang="sv-SE" altLang="en-US" sz="3200" dirty="0" smtClean="0"/>
              <a:t> </a:t>
            </a:r>
            <a:r>
              <a:rPr lang="bg-BG" altLang="en-US" sz="3200" dirty="0" smtClean="0"/>
              <a:t>има хармонизирани стандарти</a:t>
            </a:r>
            <a:r>
              <a:rPr lang="sv-SE" altLang="en-US" sz="3200" dirty="0" smtClean="0"/>
              <a:t>…</a:t>
            </a:r>
            <a:endParaRPr lang="en-US" alt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1951F-4A14-44D0-BD35-77275AF05377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657225" y="1089025"/>
            <a:ext cx="7200900" cy="56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b="1" kern="0" dirty="0" smtClean="0">
                <a:latin typeface="+mn-lt"/>
              </a:rPr>
              <a:t>EN 378:2008 </a:t>
            </a:r>
            <a:r>
              <a:rPr lang="bg-BG" sz="2400" b="1" kern="0" dirty="0" smtClean="0">
                <a:latin typeface="+mn-lt"/>
              </a:rPr>
              <a:t>Хладилни системи и топлинни помпи</a:t>
            </a:r>
            <a:r>
              <a:rPr lang="en-US" sz="2400" b="1" kern="0" dirty="0" smtClean="0">
                <a:latin typeface="+mn-lt"/>
              </a:rPr>
              <a:t>… </a:t>
            </a:r>
            <a:endParaRPr lang="en-US" sz="2400" dirty="0" smtClean="0"/>
          </a:p>
          <a:p>
            <a:pPr marL="0" lvl="1" indent="3619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marL="0" lvl="1" indent="3619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EN 378-1  </a:t>
            </a:r>
            <a:r>
              <a:rPr lang="bg-BG" sz="2400" dirty="0" smtClean="0"/>
              <a:t>Изисквания за безопасност и опазване на околната среда</a:t>
            </a:r>
            <a:r>
              <a:rPr lang="en-US" sz="2400" dirty="0" smtClean="0"/>
              <a:t>.</a:t>
            </a:r>
          </a:p>
          <a:p>
            <a:pPr lvl="1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24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 EN 378-2 </a:t>
            </a:r>
            <a:r>
              <a:rPr lang="bg-BG" sz="2400" dirty="0" smtClean="0"/>
              <a:t>дизайн</a:t>
            </a:r>
            <a:r>
              <a:rPr lang="en-US" sz="2400" dirty="0" smtClean="0"/>
              <a:t>, </a:t>
            </a:r>
            <a:r>
              <a:rPr lang="bg-BG" sz="2400" dirty="0" smtClean="0"/>
              <a:t>конструкция</a:t>
            </a:r>
            <a:r>
              <a:rPr lang="en-US" sz="2400" dirty="0" smtClean="0"/>
              <a:t>, </a:t>
            </a:r>
            <a:r>
              <a:rPr lang="bg-BG" sz="2400" dirty="0" smtClean="0"/>
              <a:t>тестване</a:t>
            </a:r>
            <a:r>
              <a:rPr lang="en-US" sz="2400" dirty="0" smtClean="0"/>
              <a:t>, </a:t>
            </a:r>
            <a:r>
              <a:rPr lang="bg-BG" sz="2400" dirty="0" smtClean="0"/>
              <a:t>маркиране и документация</a:t>
            </a:r>
            <a:r>
              <a:rPr lang="en-US" sz="2400" dirty="0" smtClean="0"/>
              <a:t>.</a:t>
            </a:r>
            <a:endParaRPr lang="en-US" sz="2400" u="sng" dirty="0" smtClean="0"/>
          </a:p>
          <a:p>
            <a:pPr>
              <a:buClr>
                <a:schemeClr val="accent1"/>
              </a:buClr>
              <a:defRPr/>
            </a:pPr>
            <a:endParaRPr lang="en-US" sz="2400" u="sng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 EN 378-3 </a:t>
            </a:r>
            <a:r>
              <a:rPr lang="bg-BG" sz="2400" dirty="0" smtClean="0"/>
              <a:t>място за монтаж и защита на персонала</a:t>
            </a:r>
            <a:r>
              <a:rPr lang="en-US" sz="2400" dirty="0" smtClean="0"/>
              <a:t>.</a:t>
            </a:r>
          </a:p>
          <a:p>
            <a:pPr>
              <a:buClr>
                <a:schemeClr val="accent1"/>
              </a:buClr>
              <a:defRPr/>
            </a:pPr>
            <a:endParaRPr lang="en-US" sz="24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 EN 378-4 </a:t>
            </a:r>
            <a:r>
              <a:rPr lang="bg-BG" sz="2400" dirty="0" smtClean="0"/>
              <a:t>начин на работа</a:t>
            </a:r>
            <a:r>
              <a:rPr lang="en-US" sz="2400" dirty="0" smtClean="0"/>
              <a:t>, </a:t>
            </a:r>
            <a:r>
              <a:rPr lang="bg-BG" sz="2400" dirty="0" smtClean="0"/>
              <a:t>поддръжка</a:t>
            </a:r>
            <a:r>
              <a:rPr lang="en-US" sz="2400" dirty="0" smtClean="0"/>
              <a:t>, </a:t>
            </a:r>
            <a:r>
              <a:rPr lang="bg-BG" sz="2400" dirty="0" smtClean="0"/>
              <a:t>ремонтни и възстановителни дейности</a:t>
            </a:r>
            <a:endParaRPr lang="en-US" sz="2400" dirty="0" smtClean="0"/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431800" y="1179513"/>
            <a:ext cx="6705600" cy="548957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522288" y="503238"/>
            <a:ext cx="7740650" cy="566737"/>
          </a:xfrm>
        </p:spPr>
        <p:txBody>
          <a:bodyPr/>
          <a:lstStyle/>
          <a:p>
            <a:r>
              <a:rPr lang="bg-BG" altLang="en-US" sz="3200" dirty="0" smtClean="0"/>
              <a:t>Други важни стандарти свързани с</a:t>
            </a:r>
            <a:r>
              <a:rPr lang="sv-SE" altLang="en-US" sz="3200" dirty="0" smtClean="0"/>
              <a:t> EN 378-2…</a:t>
            </a:r>
            <a:endParaRPr lang="en-US" altLang="en-US" sz="32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223962"/>
            <a:ext cx="6029325" cy="5445125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EN 13136 </a:t>
            </a:r>
            <a:r>
              <a:rPr lang="bg-BG" sz="2400" dirty="0" smtClean="0">
                <a:solidFill>
                  <a:schemeClr val="bg1"/>
                </a:solidFill>
              </a:rPr>
              <a:t>хладилни системи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bg-BG" sz="2400" dirty="0" smtClean="0">
                <a:solidFill>
                  <a:schemeClr val="bg1"/>
                </a:solidFill>
              </a:rPr>
              <a:t>дизайн, капацитет, безопасност, клапани за освобождаване/линии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2">
                  <a:lumMod val="75000"/>
                </a:schemeClr>
              </a:buCl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EN14276 (</a:t>
            </a:r>
            <a:r>
              <a:rPr lang="bg-BG" sz="2400" dirty="0" smtClean="0">
                <a:solidFill>
                  <a:schemeClr val="bg1"/>
                </a:solidFill>
              </a:rPr>
              <a:t>общи изисквания за съдовете под налягане/ тръби за хладилните инсталации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2">
                  <a:lumMod val="75000"/>
                </a:schemeClr>
              </a:buClr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EN 13480 (</a:t>
            </a:r>
            <a:r>
              <a:rPr lang="bg-BG" sz="2400" dirty="0" smtClean="0">
                <a:solidFill>
                  <a:schemeClr val="bg1"/>
                </a:solidFill>
              </a:rPr>
              <a:t>индустриални тръби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  <a:r>
              <a:rPr lang="bg-BG" sz="2400" dirty="0" smtClean="0">
                <a:solidFill>
                  <a:schemeClr val="bg1"/>
                </a:solidFill>
              </a:rPr>
              <a:t>заварки и материали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2">
                  <a:lumMod val="75000"/>
                </a:schemeClr>
              </a:buClr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EN 13445 (</a:t>
            </a:r>
            <a:r>
              <a:rPr lang="bg-BG" sz="2400" dirty="0" smtClean="0">
                <a:solidFill>
                  <a:schemeClr val="bg1"/>
                </a:solidFill>
              </a:rPr>
              <a:t>дизайн за съдовете под налягане</a:t>
            </a:r>
            <a:r>
              <a:rPr lang="en-US" sz="2400" dirty="0" smtClean="0">
                <a:solidFill>
                  <a:schemeClr val="bg1"/>
                </a:solidFill>
              </a:rPr>
              <a:t> )</a:t>
            </a:r>
          </a:p>
          <a:p>
            <a:pPr>
              <a:buClr>
                <a:schemeClr val="bg2">
                  <a:lumMod val="75000"/>
                </a:schemeClr>
              </a:buClr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EN 10216 (</a:t>
            </a:r>
            <a:r>
              <a:rPr lang="bg-BG" sz="2400" dirty="0" smtClean="0">
                <a:solidFill>
                  <a:schemeClr val="bg1"/>
                </a:solidFill>
              </a:rPr>
              <a:t>одобрени материали за ниски температури</a:t>
            </a:r>
            <a:r>
              <a:rPr lang="en-US" sz="2400" dirty="0" smtClean="0">
                <a:solidFill>
                  <a:schemeClr val="bg1"/>
                </a:solidFill>
              </a:rPr>
              <a:t>)…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EE6BE3-471D-422F-BF34-D69BC8DB3432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22238" y="36513"/>
            <a:ext cx="8229600" cy="1143000"/>
          </a:xfrm>
        </p:spPr>
        <p:txBody>
          <a:bodyPr/>
          <a:lstStyle/>
          <a:p>
            <a:r>
              <a:rPr lang="bg-BG" altLang="en-US" dirty="0" smtClean="0"/>
              <a:t>Какво предлагаме ние </a:t>
            </a:r>
            <a:r>
              <a:rPr lang="en-US" altLang="en-US" dirty="0" smtClean="0"/>
              <a:t>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403350"/>
            <a:ext cx="2601913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Модули/единици</a:t>
            </a:r>
            <a:endParaRPr lang="en-US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Съоръжения</a:t>
            </a:r>
            <a:r>
              <a:rPr lang="en-US" alt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Комплекти</a:t>
            </a:r>
            <a:endParaRPr lang="en-US" altLang="en-US" sz="2400" dirty="0" smtClean="0"/>
          </a:p>
          <a:p>
            <a:pPr>
              <a:buFont typeface="Arial" charset="0"/>
              <a:buNone/>
            </a:pPr>
            <a:r>
              <a:rPr lang="en-US" altLang="en-US" sz="2400" dirty="0" smtClean="0"/>
              <a:t>  </a:t>
            </a:r>
          </a:p>
          <a:p>
            <a:pPr>
              <a:buFont typeface="Arial" charset="0"/>
              <a:buNone/>
            </a:pPr>
            <a:endParaRPr lang="en-US" altLang="en-US" sz="2400" dirty="0" smtClean="0"/>
          </a:p>
        </p:txBody>
      </p:sp>
      <p:sp>
        <p:nvSpPr>
          <p:cNvPr id="21508" name="Content Placeholder 3"/>
          <p:cNvSpPr>
            <a:spLocks noGrp="1"/>
          </p:cNvSpPr>
          <p:nvPr>
            <p:ph sz="half" idx="4294967295"/>
          </p:nvPr>
        </p:nvSpPr>
        <p:spPr>
          <a:xfrm>
            <a:off x="3660775" y="1403350"/>
            <a:ext cx="5483225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 sz="2400" dirty="0" smtClean="0"/>
              <a:t>JBT </a:t>
            </a:r>
            <a:r>
              <a:rPr lang="bg-BG" altLang="en-US" sz="2400" dirty="0" smtClean="0"/>
              <a:t>доставя модули с отделни декларации за съотвествие</a:t>
            </a:r>
            <a:endParaRPr lang="en-US" altLang="en-US" sz="2400" dirty="0" smtClean="0"/>
          </a:p>
          <a:p>
            <a:pPr>
              <a:buFont typeface="Arial" charset="0"/>
              <a:buNone/>
            </a:pPr>
            <a:r>
              <a:rPr lang="en-US" altLang="en-US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400" dirty="0" smtClean="0"/>
              <a:t> JBT </a:t>
            </a:r>
            <a:r>
              <a:rPr lang="bg-BG" altLang="en-US" sz="2400" dirty="0" smtClean="0"/>
              <a:t>доставя съоръжения, но клиентът отговаря за интеграцията им и акредитирани</a:t>
            </a:r>
            <a:r>
              <a:rPr lang="en-US" altLang="en-US" sz="2400" dirty="0" smtClean="0"/>
              <a:t> </a:t>
            </a:r>
            <a:r>
              <a:rPr lang="bg-BG" altLang="en-US" sz="2400" dirty="0" smtClean="0"/>
              <a:t>институции одобряват монтажа и съоръженията</a:t>
            </a:r>
            <a:r>
              <a:rPr lang="en-US" altLang="en-US" sz="2400" dirty="0" smtClean="0"/>
              <a:t>. CE </a:t>
            </a:r>
            <a:r>
              <a:rPr lang="bg-BG" altLang="en-US" sz="2400" dirty="0" smtClean="0"/>
              <a:t>сертификати за отделните съоръжения.</a:t>
            </a:r>
            <a:r>
              <a:rPr lang="en-US" altLang="en-US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en-US" alt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altLang="en-US" sz="2400" dirty="0" smtClean="0"/>
              <a:t>JBT </a:t>
            </a:r>
            <a:r>
              <a:rPr lang="bg-BG" altLang="en-US" sz="2400" dirty="0" smtClean="0"/>
              <a:t>доставя комплектни решения</a:t>
            </a:r>
            <a:r>
              <a:rPr lang="en-US" altLang="en-US" sz="2400" dirty="0" smtClean="0"/>
              <a:t>– JBT </a:t>
            </a:r>
            <a:r>
              <a:rPr lang="bg-BG" altLang="en-US" sz="2400" dirty="0" smtClean="0"/>
              <a:t>интегрира и дава </a:t>
            </a:r>
            <a:r>
              <a:rPr lang="en-US" altLang="en-US" sz="2400" dirty="0" smtClean="0"/>
              <a:t>CE </a:t>
            </a:r>
            <a:r>
              <a:rPr lang="bg-BG" altLang="en-US" sz="2400" dirty="0" smtClean="0"/>
              <a:t>сертификат за цялата система</a:t>
            </a:r>
            <a:endParaRPr lang="en-US" altLang="en-US" sz="2400" dirty="0" smtClean="0"/>
          </a:p>
          <a:p>
            <a:pPr>
              <a:buFont typeface="Wingdings" pitchFamily="2" charset="2"/>
              <a:buChar char="ü"/>
            </a:pPr>
            <a:endParaRPr lang="sv-SE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bg-BG" altLang="en-US" dirty="0" smtClean="0"/>
              <a:t>Кой е интегратор и отговаря за одобрението</a:t>
            </a:r>
            <a:r>
              <a:rPr lang="en-US" altLang="en-US" dirty="0" smtClean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35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bg-BG" sz="2400" dirty="0" smtClean="0"/>
              <a:t>Във скеки проект има 3-ма играчи, които могат да поемат ролята на интегратор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bg-BG" sz="2400" dirty="0" smtClean="0"/>
              <a:t>Доставчикът на хладилната инсталация</a:t>
            </a:r>
            <a:r>
              <a:rPr lang="en-US" sz="2400" dirty="0" smtClean="0"/>
              <a:t> – </a:t>
            </a:r>
            <a:r>
              <a:rPr lang="bg-BG" sz="2400" dirty="0" smtClean="0"/>
              <a:t>доставя оборудването, тръбите и монтира</a:t>
            </a:r>
            <a:endParaRPr lang="en-US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JBT – </a:t>
            </a:r>
            <a:r>
              <a:rPr lang="bg-BG" sz="2400" dirty="0" smtClean="0"/>
              <a:t>В този случай</a:t>
            </a:r>
            <a:r>
              <a:rPr lang="en-US" sz="2400" dirty="0" smtClean="0"/>
              <a:t> JBT</a:t>
            </a:r>
            <a:r>
              <a:rPr lang="bg-BG" sz="2400" dirty="0" smtClean="0"/>
              <a:t> доставя комплектна хладилна система  с под единици от различни доставчици вкл. тръби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bg-BG" sz="2400" dirty="0" smtClean="0"/>
              <a:t>Клиентът</a:t>
            </a:r>
            <a:r>
              <a:rPr lang="en-US" sz="2400" dirty="0" smtClean="0"/>
              <a:t> – </a:t>
            </a:r>
            <a:r>
              <a:rPr lang="bg-BG" sz="2400" dirty="0" smtClean="0"/>
              <a:t>В този случай клиентът изгражда сам системана със собствени ресурси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96041-DF50-4122-9605-3007BCD095C1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D954B-0748-4CC4-ADAF-FAC232DB5A49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pic>
        <p:nvPicPr>
          <p:cNvPr id="23555" name="Picture 4" descr="refrigeratio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8" y="1673225"/>
            <a:ext cx="7929562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 smtClean="0"/>
              <a:t>Важно е да се закупят компонентите и да се реши кой е интеграторът</a:t>
            </a:r>
            <a:r>
              <a:rPr lang="sv-SE" altLang="en-US" dirty="0" smtClean="0"/>
              <a:t> !</a:t>
            </a:r>
            <a:endParaRPr lang="en-US" altLang="en-US" dirty="0" smtClean="0"/>
          </a:p>
        </p:txBody>
      </p:sp>
      <p:sp>
        <p:nvSpPr>
          <p:cNvPr id="7" name="Flowchart: Connector 6"/>
          <p:cNvSpPr/>
          <p:nvPr/>
        </p:nvSpPr>
        <p:spPr>
          <a:xfrm>
            <a:off x="6192838" y="1358900"/>
            <a:ext cx="1979612" cy="2474913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16450" y="3114675"/>
            <a:ext cx="2070100" cy="2024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62638" y="5138738"/>
            <a:ext cx="14287" cy="404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51725" y="3789363"/>
            <a:ext cx="225425" cy="989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5292725" y="5543550"/>
            <a:ext cx="1574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1600" b="1"/>
              <a:t>Compressor Pack </a:t>
            </a:r>
            <a:endParaRPr lang="en-US" altLang="en-US" sz="1600" b="1"/>
          </a:p>
        </p:txBody>
      </p:sp>
      <p:sp>
        <p:nvSpPr>
          <p:cNvPr id="22538" name="TextBox 15"/>
          <p:cNvSpPr txBox="1">
            <a:spLocks noChangeArrowheads="1"/>
          </p:cNvSpPr>
          <p:nvPr/>
        </p:nvSpPr>
        <p:spPr bwMode="auto">
          <a:xfrm>
            <a:off x="7046913" y="4778375"/>
            <a:ext cx="1574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1600" b="1"/>
              <a:t>Condensor</a:t>
            </a:r>
            <a:endParaRPr lang="en-US" altLang="en-US" sz="1600" b="1"/>
          </a:p>
        </p:txBody>
      </p:sp>
      <p:sp>
        <p:nvSpPr>
          <p:cNvPr id="17" name="Flowchart: Connector 16"/>
          <p:cNvSpPr/>
          <p:nvPr/>
        </p:nvSpPr>
        <p:spPr>
          <a:xfrm>
            <a:off x="2951163" y="3878263"/>
            <a:ext cx="855662" cy="108108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02013" y="4959350"/>
            <a:ext cx="225425" cy="67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9"/>
          <p:cNvSpPr txBox="1">
            <a:spLocks noChangeArrowheads="1"/>
          </p:cNvSpPr>
          <p:nvPr/>
        </p:nvSpPr>
        <p:spPr bwMode="auto">
          <a:xfrm>
            <a:off x="3357563" y="5634038"/>
            <a:ext cx="674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1600" b="1"/>
              <a:t>LVS</a:t>
            </a:r>
            <a:endParaRPr lang="en-US" altLang="en-US" sz="1600" b="1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06825" y="2619375"/>
            <a:ext cx="14288" cy="404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3446463" y="2325688"/>
            <a:ext cx="765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1600" b="1"/>
              <a:t>Pipes</a:t>
            </a:r>
            <a:endParaRPr lang="en-US" altLang="en-US" sz="1600" b="1"/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302125" y="2214563"/>
            <a:ext cx="944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1600" b="1"/>
              <a:t>Vessels</a:t>
            </a:r>
            <a:endParaRPr lang="en-US" altLang="en-US" sz="1600" b="1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92650" y="2574925"/>
            <a:ext cx="14288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537" grpId="0"/>
      <p:bldP spid="22538" grpId="0"/>
      <p:bldP spid="17" grpId="0" animBg="1"/>
      <p:bldP spid="22541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06375" y="5138738"/>
            <a:ext cx="846137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dirty="0" smtClean="0"/>
              <a:t>Окончателно одобрение</a:t>
            </a:r>
            <a:endParaRPr lang="sv-SE" dirty="0"/>
          </a:p>
          <a:p>
            <a:pPr algn="ctr">
              <a:buFontTx/>
              <a:buChar char="-"/>
              <a:defRPr/>
            </a:pPr>
            <a:r>
              <a:rPr lang="sv-SE" sz="1000" dirty="0"/>
              <a:t> JBT </a:t>
            </a:r>
            <a:r>
              <a:rPr lang="bg-BG" sz="1000" dirty="0" smtClean="0"/>
              <a:t>декларация за съотвествие</a:t>
            </a:r>
            <a:endParaRPr lang="sv-SE" sz="1000" dirty="0"/>
          </a:p>
          <a:p>
            <a:pPr algn="ctr">
              <a:buFontTx/>
              <a:buChar char="-"/>
              <a:defRPr/>
            </a:pPr>
            <a:r>
              <a:rPr lang="sv-SE" sz="1000" dirty="0"/>
              <a:t> </a:t>
            </a:r>
            <a:r>
              <a:rPr lang="bg-BG" sz="1000" dirty="0" smtClean="0"/>
              <a:t>Сертификат от акредитиран орган</a:t>
            </a:r>
            <a:endParaRPr lang="en-US" sz="1000" dirty="0"/>
          </a:p>
        </p:txBody>
      </p:sp>
      <p:sp>
        <p:nvSpPr>
          <p:cNvPr id="32" name="Vertical Scroll 31"/>
          <p:cNvSpPr/>
          <p:nvPr/>
        </p:nvSpPr>
        <p:spPr>
          <a:xfrm>
            <a:off x="1736685" y="5094185"/>
            <a:ext cx="1260140" cy="1350150"/>
          </a:xfrm>
          <a:prstGeom prst="verticalScroll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sv-SE" sz="1200" dirty="0" err="1">
                <a:solidFill>
                  <a:schemeClr val="bg1"/>
                </a:solidFill>
              </a:rPr>
              <a:t>Certificate</a:t>
            </a:r>
            <a:endParaRPr lang="sv-SE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161925" y="53975"/>
            <a:ext cx="8145463" cy="539750"/>
          </a:xfrm>
        </p:spPr>
        <p:txBody>
          <a:bodyPr/>
          <a:lstStyle/>
          <a:p>
            <a:r>
              <a:rPr lang="bg-BG" altLang="en-US" sz="2400" dirty="0" smtClean="0"/>
              <a:t>Процес на одобрение от акредитиран орган</a:t>
            </a:r>
            <a:r>
              <a:rPr lang="sv-SE" altLang="en-US" sz="3200" dirty="0" smtClean="0"/>
              <a:t>…</a:t>
            </a:r>
            <a:endParaRPr lang="en-US" alt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BD6AA-9F37-4065-B592-FC49ED1F5E42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sp>
        <p:nvSpPr>
          <p:cNvPr id="24582" name="TextBox 21"/>
          <p:cNvSpPr txBox="1">
            <a:spLocks noChangeArrowheads="1"/>
          </p:cNvSpPr>
          <p:nvPr/>
        </p:nvSpPr>
        <p:spPr bwMode="auto">
          <a:xfrm>
            <a:off x="1106488" y="4284663"/>
            <a:ext cx="65262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Design and documentation according to EN 378-2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5" name="Down Arrow Callout 24"/>
          <p:cNvSpPr/>
          <p:nvPr/>
        </p:nvSpPr>
        <p:spPr>
          <a:xfrm>
            <a:off x="206375" y="638175"/>
            <a:ext cx="8461375" cy="1304925"/>
          </a:xfrm>
          <a:prstGeom prst="downArrowCallout">
            <a:avLst>
              <a:gd name="adj1" fmla="val 25000"/>
              <a:gd name="adj2" fmla="val 25000"/>
              <a:gd name="adj3" fmla="val 12654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b="1" dirty="0" smtClean="0"/>
              <a:t>Предаване на дизайн</a:t>
            </a:r>
            <a:r>
              <a:rPr lang="en-US" b="1" dirty="0" smtClean="0"/>
              <a:t> </a:t>
            </a:r>
            <a:r>
              <a:rPr lang="en-US" b="1" dirty="0"/>
              <a:t>&amp; </a:t>
            </a:r>
            <a:r>
              <a:rPr lang="bg-BG" b="1" dirty="0" smtClean="0"/>
              <a:t>документация</a:t>
            </a:r>
            <a:endParaRPr lang="en-US" b="1" dirty="0"/>
          </a:p>
          <a:p>
            <a:pPr algn="ctr">
              <a:buFontTx/>
              <a:buChar char="-"/>
              <a:defRPr/>
            </a:pPr>
            <a:r>
              <a:rPr lang="en-US" sz="1000" b="1" dirty="0"/>
              <a:t> </a:t>
            </a:r>
            <a:r>
              <a:rPr lang="bg-BG" sz="1000" b="1" dirty="0" smtClean="0"/>
              <a:t>дизайн</a:t>
            </a:r>
            <a:endParaRPr lang="en-US" sz="1000" b="1" dirty="0"/>
          </a:p>
          <a:p>
            <a:pPr algn="ctr">
              <a:buFontTx/>
              <a:buChar char="-"/>
              <a:defRPr/>
            </a:pPr>
            <a:r>
              <a:rPr lang="bg-BG" sz="1000" b="1" dirty="0" smtClean="0"/>
              <a:t>Декларация за съотвествие</a:t>
            </a:r>
            <a:endParaRPr lang="en-US" sz="1000" b="1" dirty="0"/>
          </a:p>
          <a:p>
            <a:pPr algn="ctr">
              <a:buFontTx/>
              <a:buChar char="-"/>
              <a:defRPr/>
            </a:pPr>
            <a:r>
              <a:rPr lang="en-US" sz="1000" b="1" dirty="0"/>
              <a:t> </a:t>
            </a:r>
            <a:r>
              <a:rPr lang="bg-BG" sz="1000" b="1" dirty="0" smtClean="0"/>
              <a:t>Калкулация на тръбните и възвратните линии</a:t>
            </a:r>
            <a:endParaRPr lang="en-US" sz="1000" b="1" dirty="0"/>
          </a:p>
          <a:p>
            <a:pPr algn="ctr">
              <a:buFontTx/>
              <a:buChar char="-"/>
              <a:defRPr/>
            </a:pPr>
            <a:r>
              <a:rPr lang="en-US" sz="1000" b="1" dirty="0"/>
              <a:t>  </a:t>
            </a:r>
            <a:r>
              <a:rPr lang="bg-BG" sz="1000" b="1" dirty="0" smtClean="0"/>
              <a:t>Анализ на риска и т.н</a:t>
            </a:r>
            <a:endParaRPr lang="en-US" b="1" dirty="0"/>
          </a:p>
        </p:txBody>
      </p:sp>
      <p:sp>
        <p:nvSpPr>
          <p:cNvPr id="26" name="Down Arrow Callout 25"/>
          <p:cNvSpPr/>
          <p:nvPr/>
        </p:nvSpPr>
        <p:spPr>
          <a:xfrm>
            <a:off x="206375" y="1943100"/>
            <a:ext cx="8461375" cy="103663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b="1" dirty="0" smtClean="0"/>
              <a:t>Тест за налягане</a:t>
            </a:r>
            <a:r>
              <a:rPr lang="sv-SE" b="1" dirty="0" smtClean="0"/>
              <a:t> </a:t>
            </a:r>
            <a:r>
              <a:rPr lang="sv-SE" b="1" dirty="0"/>
              <a:t>&amp; </a:t>
            </a:r>
            <a:r>
              <a:rPr lang="sv-SE" b="1" dirty="0" smtClean="0"/>
              <a:t>1</a:t>
            </a:r>
            <a:r>
              <a:rPr lang="bg-BG" b="1" baseline="30000" dirty="0" smtClean="0"/>
              <a:t> инспекция</a:t>
            </a:r>
            <a:endParaRPr lang="en-US" b="1" dirty="0"/>
          </a:p>
        </p:txBody>
      </p:sp>
      <p:sp>
        <p:nvSpPr>
          <p:cNvPr id="27" name="Down Arrow Callout 26"/>
          <p:cNvSpPr/>
          <p:nvPr/>
        </p:nvSpPr>
        <p:spPr>
          <a:xfrm>
            <a:off x="206375" y="2979738"/>
            <a:ext cx="8461375" cy="1079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b="1" dirty="0" smtClean="0"/>
              <a:t>Одобрение на монтажа на хладилната инсталация</a:t>
            </a:r>
            <a:r>
              <a:rPr lang="en-US" b="1" dirty="0" smtClean="0"/>
              <a:t> </a:t>
            </a:r>
            <a:endParaRPr lang="en-US" b="1" dirty="0"/>
          </a:p>
          <a:p>
            <a:pPr algn="ctr">
              <a:buFontTx/>
              <a:buChar char="-"/>
              <a:defRPr/>
            </a:pPr>
            <a:r>
              <a:rPr lang="bg-BG" sz="1000" b="1" dirty="0" smtClean="0"/>
              <a:t>Инструкции за работа</a:t>
            </a:r>
            <a:endParaRPr lang="sv-SE" sz="1000" b="1" dirty="0"/>
          </a:p>
          <a:p>
            <a:pPr algn="ctr">
              <a:buFontTx/>
              <a:buChar char="-"/>
              <a:defRPr/>
            </a:pPr>
            <a:r>
              <a:rPr lang="sv-SE" sz="1000" b="1" dirty="0"/>
              <a:t>  </a:t>
            </a:r>
            <a:r>
              <a:rPr lang="bg-BG" sz="1000" b="1" dirty="0" smtClean="0"/>
              <a:t>табели от производителя</a:t>
            </a:r>
            <a:endParaRPr lang="sv-SE" sz="1000" b="1" dirty="0"/>
          </a:p>
          <a:p>
            <a:pPr algn="ctr">
              <a:buFontTx/>
              <a:buChar char="-"/>
              <a:defRPr/>
            </a:pPr>
            <a:r>
              <a:rPr lang="sv-SE" sz="1000" b="1" dirty="0"/>
              <a:t> </a:t>
            </a:r>
            <a:r>
              <a:rPr lang="bg-BG" sz="1000" b="1" dirty="0" smtClean="0"/>
              <a:t>технически документи от</a:t>
            </a:r>
            <a:r>
              <a:rPr lang="sv-SE" sz="1000" b="1" dirty="0" smtClean="0"/>
              <a:t> </a:t>
            </a:r>
            <a:r>
              <a:rPr lang="bg-BG" sz="1000" b="1" dirty="0" smtClean="0"/>
              <a:t> монтажната фирма</a:t>
            </a:r>
            <a:endParaRPr lang="en-US" sz="1000" b="1" dirty="0"/>
          </a:p>
        </p:txBody>
      </p:sp>
      <p:sp>
        <p:nvSpPr>
          <p:cNvPr id="28" name="Down Arrow Callout 27"/>
          <p:cNvSpPr/>
          <p:nvPr/>
        </p:nvSpPr>
        <p:spPr>
          <a:xfrm>
            <a:off x="206375" y="4103688"/>
            <a:ext cx="8461375" cy="10350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b="1" dirty="0" smtClean="0"/>
              <a:t>Одобрение на техническата документация</a:t>
            </a:r>
            <a:r>
              <a:rPr lang="sv-SE" b="1" dirty="0" smtClean="0"/>
              <a:t>  </a:t>
            </a:r>
            <a:endParaRPr lang="sv-SE" b="1" dirty="0"/>
          </a:p>
        </p:txBody>
      </p:sp>
      <p:sp>
        <p:nvSpPr>
          <p:cNvPr id="31" name="Vertical Scroll 30"/>
          <p:cNvSpPr/>
          <p:nvPr/>
        </p:nvSpPr>
        <p:spPr>
          <a:xfrm>
            <a:off x="5922150" y="5094185"/>
            <a:ext cx="1305145" cy="1350150"/>
          </a:xfrm>
          <a:prstGeom prst="verticalScroll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sv-SE" sz="1200" dirty="0" err="1">
                <a:solidFill>
                  <a:schemeClr val="bg1"/>
                </a:solidFill>
              </a:rPr>
              <a:t>Declaration</a:t>
            </a:r>
            <a:r>
              <a:rPr lang="sv-SE" sz="1200" dirty="0">
                <a:solidFill>
                  <a:schemeClr val="bg1"/>
                </a:solidFill>
              </a:rPr>
              <a:t> of </a:t>
            </a:r>
            <a:r>
              <a:rPr lang="sv-SE" sz="1200" dirty="0" err="1">
                <a:solidFill>
                  <a:schemeClr val="bg1"/>
                </a:solidFill>
              </a:rPr>
              <a:t>conformity</a:t>
            </a:r>
            <a:endParaRPr lang="sv-SE" sz="1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sv-SE" sz="1200" dirty="0">
                <a:solidFill>
                  <a:schemeClr val="bg1"/>
                </a:solidFill>
              </a:rPr>
              <a:t>JBT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CE5CE-D337-4706-8BF1-BE9BBDAA31D1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50825" y="55563"/>
            <a:ext cx="8731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en-US" sz="2800" b="1" dirty="0" smtClean="0"/>
              <a:t>Декларацията за съотвествие съгласно</a:t>
            </a:r>
            <a:r>
              <a:rPr lang="en-US" altLang="en-US" sz="2800" b="1" dirty="0" smtClean="0"/>
              <a:t> 97/23 EC…</a:t>
            </a:r>
            <a:endParaRPr lang="en-US" altLang="en-US" sz="2800" b="1" dirty="0"/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385763" y="1358900"/>
            <a:ext cx="7426325" cy="76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en-US" sz="2400" b="1" dirty="0" smtClean="0"/>
              <a:t>трябва да съдържа</a:t>
            </a:r>
            <a:r>
              <a:rPr lang="en-US" altLang="en-US" sz="2400" b="1" dirty="0" smtClean="0"/>
              <a:t>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 </a:t>
            </a:r>
            <a:r>
              <a:rPr lang="bg-BG" altLang="en-US" sz="2400" b="1" dirty="0" smtClean="0"/>
              <a:t>име и адрес на производителя</a:t>
            </a:r>
            <a:endParaRPr lang="en-US" altLang="en-US" sz="2400" b="1" dirty="0" smtClean="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 </a:t>
            </a:r>
            <a:r>
              <a:rPr lang="bg-BG" altLang="en-US" sz="2400" b="1" dirty="0" smtClean="0"/>
              <a:t>описание на оборудването под налягане</a:t>
            </a:r>
            <a:r>
              <a:rPr lang="en-US" altLang="en-US" sz="2400" b="1" dirty="0" smtClean="0"/>
              <a:t>/</a:t>
            </a:r>
            <a:r>
              <a:rPr lang="bg-BG" altLang="en-US" sz="2400" b="1" dirty="0" smtClean="0"/>
              <a:t>монтаж</a:t>
            </a:r>
            <a:endParaRPr lang="en-US" altLang="en-US" sz="2400" b="1" dirty="0" smtClean="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 </a:t>
            </a:r>
            <a:r>
              <a:rPr lang="bg-BG" altLang="en-US" sz="2400" b="1" dirty="0" smtClean="0"/>
              <a:t>модули и категории</a:t>
            </a:r>
            <a:endParaRPr lang="en-US" altLang="en-US" sz="2400" b="1" dirty="0" smtClean="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 </a:t>
            </a:r>
            <a:r>
              <a:rPr lang="bg-BG" altLang="en-US" sz="2400" b="1" dirty="0" smtClean="0"/>
              <a:t>използвани хармонизирани стандарти</a:t>
            </a:r>
            <a:endParaRPr lang="en-US" altLang="en-US" sz="2400" b="1" dirty="0" smtClean="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 </a:t>
            </a:r>
            <a:r>
              <a:rPr lang="bg-BG" altLang="en-US" sz="2400" b="1" dirty="0" smtClean="0"/>
              <a:t>референции към други използвани стандарти</a:t>
            </a:r>
            <a:endParaRPr lang="en-US" altLang="en-US" sz="2400" b="1" dirty="0" smtClean="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 </a:t>
            </a:r>
            <a:r>
              <a:rPr lang="bg-BG" altLang="en-US" sz="2400" b="1" dirty="0" smtClean="0"/>
              <a:t>Име и адрес на акредитирания орган</a:t>
            </a:r>
            <a:endParaRPr lang="en-US" altLang="en-US" sz="2400" b="1" dirty="0" smtClean="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 </a:t>
            </a:r>
            <a:r>
              <a:rPr lang="bg-BG" altLang="en-US" sz="2400" b="1" dirty="0" smtClean="0"/>
              <a:t>Подпис от оторизиран представител на производителя</a:t>
            </a:r>
            <a:endParaRPr lang="en-US" altLang="en-US" sz="2400" b="1" dirty="0" smtClean="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 </a:t>
            </a:r>
            <a:r>
              <a:rPr lang="bg-BG" altLang="en-US" sz="2400" b="1" dirty="0" smtClean="0"/>
              <a:t>Сертификат за изпитания</a:t>
            </a:r>
            <a:endParaRPr lang="en-US" altLang="en-US" sz="2400" b="1" dirty="0" smtClean="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 </a:t>
            </a:r>
            <a:r>
              <a:rPr lang="bg-BG" altLang="en-US" sz="2400" b="1" dirty="0" smtClean="0"/>
              <a:t>Вижте като пример декларация на </a:t>
            </a:r>
            <a:r>
              <a:rPr lang="en-US" altLang="en-US" sz="2400" b="1" dirty="0" smtClean="0"/>
              <a:t> JBT…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 dirty="0" smtClean="0"/>
          </a:p>
          <a:p>
            <a:pPr eaLnBrk="1" hangingPunct="1">
              <a:spcBef>
                <a:spcPct val="50000"/>
              </a:spcBef>
            </a:pP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 smtClean="0"/>
              <a:t>Процес на одобрение</a:t>
            </a:r>
            <a:r>
              <a:rPr lang="sv-SE" altLang="en-US" dirty="0" smtClean="0"/>
              <a:t> </a:t>
            </a:r>
            <a:endParaRPr lang="en-US" alt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Декларация за съотвествие съгласно</a:t>
            </a:r>
            <a:r>
              <a:rPr lang="en-US" altLang="en-US" sz="2400" dirty="0" smtClean="0"/>
              <a:t> PED 97/23</a:t>
            </a:r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Възвратни клапани</a:t>
            </a:r>
            <a:r>
              <a:rPr lang="en-US" altLang="en-US" sz="2400" dirty="0" smtClean="0"/>
              <a:t> (</a:t>
            </a:r>
            <a:r>
              <a:rPr lang="bg-BG" altLang="en-US" sz="2400" dirty="0" smtClean="0"/>
              <a:t>калкулации</a:t>
            </a:r>
            <a:r>
              <a:rPr lang="en-US" altLang="en-US" sz="2400" dirty="0" smtClean="0"/>
              <a:t>, </a:t>
            </a:r>
            <a:r>
              <a:rPr lang="bg-BG" altLang="en-US" sz="2400" dirty="0" smtClean="0"/>
              <a:t>протокол за налягане</a:t>
            </a:r>
            <a:r>
              <a:rPr lang="en-US" altLang="en-US" sz="2400" dirty="0" smtClean="0"/>
              <a:t>, </a:t>
            </a:r>
            <a:r>
              <a:rPr lang="bg-BG" altLang="en-US" sz="2400" dirty="0" smtClean="0"/>
              <a:t>дизайн и т.н</a:t>
            </a:r>
            <a:r>
              <a:rPr lang="en-US" altLang="en-US" sz="24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Проверка за наличие на одобрение на другите защитни клапани</a:t>
            </a:r>
            <a:endParaRPr lang="en-US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За всички проекти се смята минимална дебелина на тръбите</a:t>
            </a:r>
            <a:r>
              <a:rPr lang="en-US" alt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Управление на риска съгласно</a:t>
            </a:r>
            <a:r>
              <a:rPr lang="en-US" altLang="en-US" sz="2400" dirty="0" smtClean="0"/>
              <a:t> MD 2006/42 </a:t>
            </a:r>
            <a:r>
              <a:rPr lang="bg-BG" altLang="en-US" sz="2400" dirty="0" smtClean="0"/>
              <a:t>и</a:t>
            </a:r>
            <a:r>
              <a:rPr lang="en-US" altLang="en-US" sz="2400" dirty="0" smtClean="0"/>
              <a:t> PED 97/23 </a:t>
            </a:r>
            <a:r>
              <a:rPr lang="bg-BG" altLang="en-US" sz="2400" dirty="0" smtClean="0"/>
              <a:t>за всички проекти, в които</a:t>
            </a:r>
            <a:r>
              <a:rPr lang="en-US" altLang="en-US" sz="2400" dirty="0" smtClean="0"/>
              <a:t> JBT Food</a:t>
            </a:r>
            <a:r>
              <a:rPr lang="bg-BG" altLang="en-US" sz="2400" dirty="0" smtClean="0"/>
              <a:t> Т</a:t>
            </a:r>
            <a:r>
              <a:rPr lang="en-US" altLang="en-US" sz="2400" dirty="0" err="1" smtClean="0"/>
              <a:t>ech</a:t>
            </a:r>
            <a:r>
              <a:rPr lang="en-US" altLang="en-US" sz="2400" dirty="0" smtClean="0"/>
              <a:t> </a:t>
            </a:r>
            <a:r>
              <a:rPr lang="bg-BG" altLang="en-US" sz="2400" dirty="0" smtClean="0"/>
              <a:t>е интегратор</a:t>
            </a:r>
            <a:r>
              <a:rPr lang="en-US" alt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Заварчиците трябват да имат сертификати за съответните диаметри на тръбите </a:t>
            </a:r>
            <a:endParaRPr lang="en-US" altLang="en-US" sz="2400" dirty="0" smtClean="0"/>
          </a:p>
          <a:p>
            <a:pPr>
              <a:buFont typeface="Arial" charset="0"/>
              <a:buNone/>
            </a:pPr>
            <a:endParaRPr lang="en-US" altLang="en-US" sz="24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4F8E6-3DFC-4647-BEE3-437E25E4E976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 smtClean="0"/>
              <a:t>Някои забележки от инспекции на оторизирани органи</a:t>
            </a:r>
            <a:r>
              <a:rPr lang="sv-SE" altLang="en-US" dirty="0" smtClean="0"/>
              <a:t> …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E93B7-E51E-4E58-8125-7DDB67FDC95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27652" name="Content Placeholder 6" descr="Safety HP-Receiver020.jpg"/>
          <p:cNvPicPr>
            <a:picLocks noGrp="1" noChangeAspect="1"/>
          </p:cNvPicPr>
          <p:nvPr isPhoto="1"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2288" y="1493838"/>
            <a:ext cx="2970212" cy="3960812"/>
          </a:xfrm>
        </p:spPr>
      </p:pic>
      <p:pic>
        <p:nvPicPr>
          <p:cNvPr id="27653" name="Picture 7" descr="Picture 012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763713"/>
            <a:ext cx="474027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4886325" y="5364163"/>
            <a:ext cx="35115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en-US" sz="1600" b="1" dirty="0" smtClean="0"/>
              <a:t>Забележка</a:t>
            </a:r>
            <a:r>
              <a:rPr lang="sv-SE" altLang="en-US" sz="1600" b="1" dirty="0" smtClean="0"/>
              <a:t>: </a:t>
            </a:r>
            <a:r>
              <a:rPr lang="bg-BG" altLang="en-US" sz="1600" b="1" dirty="0" smtClean="0"/>
              <a:t>Възвратният клапан не е одобрен като защитен клапан</a:t>
            </a:r>
            <a:r>
              <a:rPr lang="sv-SE" altLang="en-US" sz="1600" b="1" dirty="0" smtClean="0"/>
              <a:t>!</a:t>
            </a:r>
            <a:endParaRPr lang="sv-SE" altLang="en-US" sz="1600" b="1" dirty="0"/>
          </a:p>
          <a:p>
            <a:pPr eaLnBrk="1" hangingPunct="1">
              <a:spcBef>
                <a:spcPct val="50000"/>
              </a:spcBef>
            </a:pPr>
            <a:r>
              <a:rPr lang="bg-BG" altLang="en-US" sz="1600" b="1" dirty="0" smtClean="0"/>
              <a:t>Действие</a:t>
            </a:r>
            <a:r>
              <a:rPr lang="sv-SE" altLang="en-US" sz="1600" b="1" dirty="0" smtClean="0"/>
              <a:t>: </a:t>
            </a:r>
            <a:r>
              <a:rPr lang="bg-BG" altLang="en-US" sz="1600" b="1" dirty="0" smtClean="0"/>
              <a:t>Смяна на клапана и нови тръби !</a:t>
            </a:r>
            <a:endParaRPr lang="en-US" altLang="en-US" sz="16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296863" y="5589588"/>
            <a:ext cx="3644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1600" b="1" dirty="0" smtClean="0"/>
              <a:t>Забележка</a:t>
            </a:r>
            <a:r>
              <a:rPr lang="en-US" sz="1600" b="1" dirty="0" smtClean="0"/>
              <a:t>: </a:t>
            </a:r>
            <a:r>
              <a:rPr lang="bg-BG" sz="1600" b="1" dirty="0" smtClean="0"/>
              <a:t>фланците на клапаните не са одобрени</a:t>
            </a:r>
            <a:r>
              <a:rPr lang="en-US" sz="1600" b="1" dirty="0" smtClean="0"/>
              <a:t>!</a:t>
            </a:r>
          </a:p>
          <a:p>
            <a:pPr marL="177800" indent="-177800">
              <a:spcBef>
                <a:spcPct val="50000"/>
              </a:spcBef>
              <a:defRPr/>
            </a:pPr>
            <a:r>
              <a:rPr lang="bg-BG" sz="1600" b="1" dirty="0" smtClean="0"/>
              <a:t>Действие</a:t>
            </a:r>
            <a:r>
              <a:rPr lang="en-US" sz="1600" b="1" dirty="0" smtClean="0"/>
              <a:t>: </a:t>
            </a:r>
            <a:r>
              <a:rPr lang="bg-BG" sz="1600" b="1" dirty="0" smtClean="0"/>
              <a:t>Смяна на фланците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296863" y="0"/>
            <a:ext cx="8280400" cy="809625"/>
          </a:xfrm>
        </p:spPr>
        <p:txBody>
          <a:bodyPr/>
          <a:lstStyle/>
          <a:p>
            <a:r>
              <a:rPr lang="bg-BG" altLang="en-US" dirty="0" smtClean="0"/>
              <a:t>Употребявано оборудване под налягане</a:t>
            </a:r>
            <a:r>
              <a:rPr lang="sv-SE" altLang="en-US" dirty="0" smtClean="0"/>
              <a:t> 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A944A-D0A8-4D07-96CE-0DEF32EA31E8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85763" y="1042988"/>
            <a:ext cx="81016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 PED 97/23 EC</a:t>
            </a:r>
          </a:p>
          <a:p>
            <a:pPr>
              <a:defRPr/>
            </a:pPr>
            <a:r>
              <a:rPr lang="bg-BG" sz="2400" dirty="0" smtClean="0"/>
              <a:t>Прилагането на на и съответствието с директивите е задължително от</a:t>
            </a:r>
            <a:r>
              <a:rPr lang="en-US" sz="2400" b="1" dirty="0" smtClean="0"/>
              <a:t> 29 </a:t>
            </a:r>
            <a:r>
              <a:rPr lang="bg-BG" sz="2400" b="1" dirty="0" smtClean="0"/>
              <a:t>май</a:t>
            </a:r>
            <a:r>
              <a:rPr lang="en-US" sz="2400" b="1" dirty="0" smtClean="0"/>
              <a:t> 2002.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bg-BG" sz="2400" b="1" dirty="0" smtClean="0"/>
              <a:t>Оборудването, произведено преди</a:t>
            </a:r>
            <a:r>
              <a:rPr lang="en-US" sz="2400" b="1" dirty="0" smtClean="0"/>
              <a:t> :</a:t>
            </a:r>
          </a:p>
          <a:p>
            <a:pPr>
              <a:defRPr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 smtClean="0"/>
              <a:t>  </a:t>
            </a:r>
            <a:r>
              <a:rPr lang="bg-BG" sz="2400" b="1" dirty="0" smtClean="0"/>
              <a:t>отговаря на</a:t>
            </a:r>
            <a:r>
              <a:rPr lang="en-US" sz="2400" dirty="0" smtClean="0"/>
              <a:t> </a:t>
            </a:r>
            <a:r>
              <a:rPr lang="bg-BG" sz="2400" u="sng" dirty="0" smtClean="0"/>
              <a:t>директива</a:t>
            </a:r>
            <a:r>
              <a:rPr lang="en-US" sz="2400" u="sng" dirty="0" smtClean="0"/>
              <a:t> 89/655 EC </a:t>
            </a:r>
            <a:r>
              <a:rPr lang="en-US" sz="2400" dirty="0" smtClean="0"/>
              <a:t>(</a:t>
            </a:r>
            <a:r>
              <a:rPr lang="bg-BG" sz="2400" dirty="0" smtClean="0"/>
              <a:t>минимална директива за работещо оборудване</a:t>
            </a:r>
            <a:r>
              <a:rPr lang="en-US" sz="2400" dirty="0" smtClean="0"/>
              <a:t> ) </a:t>
            </a:r>
            <a:r>
              <a:rPr lang="bg-BG" sz="2400" dirty="0" smtClean="0"/>
              <a:t>или</a:t>
            </a:r>
            <a:r>
              <a:rPr lang="en-US" sz="2400" dirty="0" smtClean="0"/>
              <a:t> </a:t>
            </a:r>
            <a:r>
              <a:rPr lang="bg-BG" sz="2400" dirty="0" smtClean="0"/>
              <a:t>отговаря на местните разпоредби</a:t>
            </a:r>
            <a:endParaRPr lang="en-US" sz="2400" u="sng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 </a:t>
            </a:r>
            <a:r>
              <a:rPr lang="bg-BG" sz="2400" dirty="0" smtClean="0"/>
              <a:t>трябва да се провери с местните власти изискването за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lvl="1">
              <a:buFontTx/>
              <a:buChar char="-"/>
              <a:defRPr/>
            </a:pPr>
            <a:r>
              <a:rPr lang="en-US" sz="2000" dirty="0" smtClean="0"/>
              <a:t> </a:t>
            </a:r>
            <a:r>
              <a:rPr lang="bg-BG" sz="2000" dirty="0" smtClean="0"/>
              <a:t>документация</a:t>
            </a:r>
            <a:endParaRPr lang="en-US" sz="2000" dirty="0" smtClean="0"/>
          </a:p>
          <a:p>
            <a:pPr lvl="1">
              <a:buFontTx/>
              <a:buChar char="-"/>
              <a:defRPr/>
            </a:pPr>
            <a:r>
              <a:rPr lang="en-US" sz="2000" dirty="0" smtClean="0"/>
              <a:t> </a:t>
            </a:r>
            <a:r>
              <a:rPr lang="bg-BG" sz="2000" dirty="0" smtClean="0"/>
              <a:t>управление на риска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250825" y="1089025"/>
            <a:ext cx="7516813" cy="373538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38D91-7D13-4422-A257-40B8A3BD37D4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250825" y="279400"/>
            <a:ext cx="7516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CE-</a:t>
            </a:r>
            <a:r>
              <a:rPr lang="bg-BG" altLang="en-US" sz="3200" b="1" dirty="0" smtClean="0"/>
              <a:t>маркировка..защо?</a:t>
            </a:r>
            <a:r>
              <a:rPr lang="sv-SE" altLang="en-US" sz="3200" b="1" dirty="0" smtClean="0"/>
              <a:t>?</a:t>
            </a:r>
            <a:endParaRPr lang="en-US" altLang="en-US" sz="3200" b="1" dirty="0"/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06375" y="1089025"/>
            <a:ext cx="756126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buClr>
                <a:schemeClr val="bg2">
                  <a:lumMod val="65000"/>
                </a:schemeClr>
              </a:buClr>
              <a:buFont typeface="Wingdings" pitchFamily="2" charset="2"/>
              <a:buChar char="Ø"/>
              <a:defRPr/>
            </a:pPr>
            <a:r>
              <a:rPr lang="sv-SE" sz="2000" b="1" dirty="0">
                <a:solidFill>
                  <a:schemeClr val="bg1"/>
                </a:solidFill>
              </a:rPr>
              <a:t> </a:t>
            </a:r>
            <a:r>
              <a:rPr lang="bg-BG" sz="2000" b="1" dirty="0" smtClean="0">
                <a:solidFill>
                  <a:schemeClr val="bg1"/>
                </a:solidFill>
              </a:rPr>
              <a:t>Преди това всички държави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bg-BG" sz="2000" b="1" dirty="0" smtClean="0">
                <a:solidFill>
                  <a:schemeClr val="bg1"/>
                </a:solidFill>
              </a:rPr>
              <a:t>имаха местни разпоредби</a:t>
            </a:r>
            <a:r>
              <a:rPr lang="sv-SE" sz="2000" b="1" dirty="0" smtClean="0">
                <a:solidFill>
                  <a:schemeClr val="bg1"/>
                </a:solidFill>
              </a:rPr>
              <a:t>…</a:t>
            </a:r>
            <a:endParaRPr lang="sv-SE" sz="2000" b="1" dirty="0">
              <a:solidFill>
                <a:schemeClr val="bg1"/>
              </a:solidFill>
            </a:endParaRPr>
          </a:p>
          <a:p>
            <a:pPr marL="177800" indent="-177800">
              <a:spcBef>
                <a:spcPct val="50000"/>
              </a:spcBef>
              <a:buClr>
                <a:schemeClr val="bg2">
                  <a:lumMod val="65000"/>
                </a:schemeClr>
              </a:buClr>
              <a:buFont typeface="Wingdings" pitchFamily="2" charset="2"/>
              <a:buChar char="Ø"/>
              <a:defRPr/>
            </a:pPr>
            <a:endParaRPr lang="sv-SE" sz="2000" b="1" dirty="0">
              <a:solidFill>
                <a:schemeClr val="bg1"/>
              </a:solidFill>
            </a:endParaRPr>
          </a:p>
          <a:p>
            <a:pPr marL="177800" indent="-177800">
              <a:spcBef>
                <a:spcPct val="50000"/>
              </a:spcBef>
              <a:buClr>
                <a:schemeClr val="bg2">
                  <a:lumMod val="65000"/>
                </a:schemeClr>
              </a:buClr>
              <a:buFont typeface="Wingdings" pitchFamily="2" charset="2"/>
              <a:buChar char="Ø"/>
              <a:defRPr/>
            </a:pPr>
            <a:r>
              <a:rPr lang="sv-SE" sz="2000" b="1" dirty="0">
                <a:solidFill>
                  <a:schemeClr val="bg1"/>
                </a:solidFill>
              </a:rPr>
              <a:t> </a:t>
            </a:r>
            <a:r>
              <a:rPr lang="bg-BG" sz="2000" b="1" dirty="0" smtClean="0">
                <a:solidFill>
                  <a:schemeClr val="bg1"/>
                </a:solidFill>
              </a:rPr>
              <a:t>По-лесна търговия с продукти в Европа и в цял свят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endParaRPr lang="sv-SE" sz="2000" b="1" dirty="0">
              <a:solidFill>
                <a:schemeClr val="bg1"/>
              </a:solidFill>
            </a:endParaRPr>
          </a:p>
          <a:p>
            <a:pPr marL="177800" indent="-177800">
              <a:spcBef>
                <a:spcPct val="50000"/>
              </a:spcBef>
              <a:buClr>
                <a:schemeClr val="bg2">
                  <a:lumMod val="65000"/>
                </a:schemeClr>
              </a:buClr>
              <a:buFont typeface="Wingdings" pitchFamily="2" charset="2"/>
              <a:buChar char="Ø"/>
              <a:defRPr/>
            </a:pPr>
            <a:endParaRPr lang="sv-SE" sz="2000" b="1" dirty="0">
              <a:solidFill>
                <a:schemeClr val="bg1"/>
              </a:solidFill>
            </a:endParaRPr>
          </a:p>
          <a:p>
            <a:pPr marL="177800" indent="-177800">
              <a:spcBef>
                <a:spcPct val="50000"/>
              </a:spcBef>
              <a:buClr>
                <a:schemeClr val="bg2">
                  <a:lumMod val="65000"/>
                </a:schemeClr>
              </a:buClr>
              <a:buFont typeface="Wingdings" pitchFamily="2" charset="2"/>
              <a:buChar char="Ø"/>
              <a:defRPr/>
            </a:pPr>
            <a:r>
              <a:rPr lang="sv-SE" sz="2000" b="1" dirty="0">
                <a:solidFill>
                  <a:schemeClr val="bg1"/>
                </a:solidFill>
              </a:rPr>
              <a:t> </a:t>
            </a:r>
            <a:r>
              <a:rPr lang="bg-BG" sz="2000" b="1" dirty="0" smtClean="0">
                <a:solidFill>
                  <a:schemeClr val="bg1"/>
                </a:solidFill>
              </a:rPr>
              <a:t>По-безопасни продукти за околната среда и  хората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endParaRPr lang="sv-SE" sz="2000" b="1" dirty="0">
              <a:solidFill>
                <a:schemeClr val="bg1"/>
              </a:solidFill>
            </a:endParaRPr>
          </a:p>
          <a:p>
            <a:pPr marL="177800" indent="-177800">
              <a:spcBef>
                <a:spcPct val="50000"/>
              </a:spcBef>
              <a:buClr>
                <a:schemeClr val="bg2">
                  <a:lumMod val="65000"/>
                </a:schemeClr>
              </a:buClr>
              <a:buFont typeface="Wingdings" pitchFamily="2" charset="2"/>
              <a:buChar char="Ø"/>
              <a:defRPr/>
            </a:pPr>
            <a:endParaRPr lang="sv-SE" sz="2000" b="1" dirty="0">
              <a:solidFill>
                <a:schemeClr val="bg1"/>
              </a:solidFill>
            </a:endParaRPr>
          </a:p>
          <a:p>
            <a:pPr marL="177800" indent="-177800">
              <a:spcBef>
                <a:spcPct val="50000"/>
              </a:spcBef>
              <a:buClr>
                <a:schemeClr val="bg2">
                  <a:lumMod val="65000"/>
                </a:schemeClr>
              </a:buClr>
              <a:buFont typeface="Wingdings" pitchFamily="2" charset="2"/>
              <a:buChar char="Ø"/>
              <a:defRPr/>
            </a:pPr>
            <a:r>
              <a:rPr lang="sv-SE" sz="2000" b="1" dirty="0">
                <a:solidFill>
                  <a:schemeClr val="bg1"/>
                </a:solidFill>
              </a:rPr>
              <a:t> </a:t>
            </a:r>
            <a:r>
              <a:rPr lang="sv-SE" sz="2000" b="1" dirty="0" smtClean="0">
                <a:solidFill>
                  <a:schemeClr val="bg1"/>
                </a:solidFill>
              </a:rPr>
              <a:t>CE</a:t>
            </a:r>
            <a:r>
              <a:rPr lang="bg-BG" sz="2000" b="1" dirty="0" smtClean="0">
                <a:solidFill>
                  <a:schemeClr val="bg1"/>
                </a:solidFill>
              </a:rPr>
              <a:t> маркировката означава пълна  отговорност на производителя</a:t>
            </a:r>
            <a:r>
              <a:rPr lang="sv-SE" sz="2000" b="1" dirty="0" smtClean="0">
                <a:solidFill>
                  <a:schemeClr val="bg1"/>
                </a:solidFill>
              </a:rPr>
              <a:t> </a:t>
            </a:r>
            <a:r>
              <a:rPr lang="bg-BG" sz="2000" b="1" dirty="0" smtClean="0">
                <a:solidFill>
                  <a:schemeClr val="bg1"/>
                </a:solidFill>
              </a:rPr>
              <a:t>съгласно Европейските  директиви</a:t>
            </a:r>
            <a:endParaRPr lang="sv-SE" sz="2000" b="1" dirty="0">
              <a:solidFill>
                <a:schemeClr val="bg1"/>
              </a:solidFill>
            </a:endParaRPr>
          </a:p>
          <a:p>
            <a:pPr marL="177800" indent="-177800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sv-SE" sz="2000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		</a:t>
            </a:r>
          </a:p>
          <a:p>
            <a:pPr>
              <a:defRPr/>
            </a:pPr>
            <a:r>
              <a:rPr lang="en-US" dirty="0"/>
              <a:t>CE = “</a:t>
            </a:r>
            <a:r>
              <a:rPr lang="en-US" dirty="0" err="1"/>
              <a:t>Conformité</a:t>
            </a:r>
            <a:r>
              <a:rPr lang="en-US" dirty="0"/>
              <a:t> </a:t>
            </a:r>
            <a:r>
              <a:rPr lang="en-US" dirty="0" err="1" smtClean="0"/>
              <a:t>Européenne</a:t>
            </a:r>
            <a:r>
              <a:rPr lang="en-US" dirty="0" smtClean="0"/>
              <a:t>” </a:t>
            </a:r>
            <a:r>
              <a:rPr lang="bg-BG" dirty="0" smtClean="0"/>
              <a:t>- съгласно</a:t>
            </a:r>
            <a:r>
              <a:rPr lang="en-US" dirty="0" smtClean="0"/>
              <a:t> </a:t>
            </a:r>
            <a:r>
              <a:rPr lang="bg-BG" dirty="0" smtClean="0"/>
              <a:t>Европейските Директиви</a:t>
            </a:r>
            <a:endParaRPr lang="en-US" dirty="0"/>
          </a:p>
          <a:p>
            <a:pPr>
              <a:defRPr/>
            </a:pPr>
            <a:endParaRPr lang="sv-SE" b="1" dirty="0"/>
          </a:p>
          <a:p>
            <a:pPr>
              <a:defRPr/>
            </a:pPr>
            <a:r>
              <a:rPr lang="sv-SE" dirty="0" smtClean="0"/>
              <a:t>CE-</a:t>
            </a:r>
            <a:r>
              <a:rPr lang="bg-BG" dirty="0" smtClean="0"/>
              <a:t>директиви</a:t>
            </a:r>
            <a:r>
              <a:rPr lang="sv-SE" dirty="0" smtClean="0"/>
              <a:t> </a:t>
            </a:r>
            <a:r>
              <a:rPr lang="sv-SE" dirty="0"/>
              <a:t>= </a:t>
            </a:r>
            <a:r>
              <a:rPr lang="sv-SE" dirty="0" smtClean="0"/>
              <a:t>E</a:t>
            </a:r>
            <a:r>
              <a:rPr lang="bg-BG" dirty="0" smtClean="0"/>
              <a:t>вропейски Закон</a:t>
            </a:r>
            <a:endParaRPr lang="sv-SE" dirty="0"/>
          </a:p>
          <a:p>
            <a:pPr marL="177800" indent="-177800">
              <a:spcBef>
                <a:spcPct val="50000"/>
              </a:spcBef>
              <a:defRPr/>
            </a:pPr>
            <a:endParaRPr lang="sv-SE" sz="2000" b="1" dirty="0"/>
          </a:p>
          <a:p>
            <a:pPr marL="177800" indent="-177800">
              <a:spcBef>
                <a:spcPct val="50000"/>
              </a:spcBef>
              <a:defRPr/>
            </a:pPr>
            <a:endParaRPr lang="en-US" sz="2000" b="1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75" y="98425"/>
            <a:ext cx="15367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9E2E4-12B9-45A3-8A16-DD6D2C21341E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  <p:sp>
        <p:nvSpPr>
          <p:cNvPr id="2" name="Rectangle 1"/>
          <p:cNvSpPr/>
          <p:nvPr/>
        </p:nvSpPr>
        <p:spPr>
          <a:xfrm>
            <a:off x="656565" y="2033845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400" b="1" i="1" dirty="0" smtClean="0"/>
              <a:t>НЯКОИ ХЛАДИЛНИ АГЕНТИ И </a:t>
            </a:r>
            <a:r>
              <a:rPr lang="en-GB" sz="4400" b="1" i="1" dirty="0" smtClean="0"/>
              <a:t> </a:t>
            </a:r>
            <a:r>
              <a:rPr lang="bg-BG" sz="4400" b="1" i="1" dirty="0" smtClean="0"/>
              <a:t>ТЯХНОТО ВЛИЯНИЕ ВЪРХУ ОПАЗВАНЕТО НА ОКОЛНАТА СРЕДА И ЧОВЕШКАТА БЕЗОПАСНОСТ</a:t>
            </a:r>
            <a:endParaRPr lang="en-GB" sz="4400" b="1" i="1" dirty="0"/>
          </a:p>
        </p:txBody>
      </p:sp>
    </p:spTree>
    <p:extLst>
      <p:ext uri="{BB962C8B-B14F-4D97-AF65-F5344CB8AC3E}">
        <p14:creationId xmlns:p14="http://schemas.microsoft.com/office/powerpoint/2010/main" xmlns="" val="5730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9E2E4-12B9-45A3-8A16-DD6D2C21341E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  <p:sp>
        <p:nvSpPr>
          <p:cNvPr id="2" name="Rectangle 1"/>
          <p:cNvSpPr/>
          <p:nvPr/>
        </p:nvSpPr>
        <p:spPr>
          <a:xfrm>
            <a:off x="476544" y="413665"/>
            <a:ext cx="78758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 smtClean="0"/>
              <a:t>Природни хладилни агенти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 </a:t>
            </a:r>
            <a:br>
              <a:rPr lang="en-US" sz="2800" dirty="0"/>
            </a:br>
            <a:r>
              <a:rPr lang="bg-BG" sz="2800" dirty="0" smtClean="0"/>
              <a:t>Природните хладилни агенти да отговорът при работа с висок капацитет и ефективност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Въздух</a:t>
            </a:r>
            <a:r>
              <a:rPr lang="en-US" sz="2800" dirty="0" smtClean="0"/>
              <a:t> </a:t>
            </a:r>
            <a:r>
              <a:rPr lang="en-US" sz="2800" dirty="0"/>
              <a:t>- R </a:t>
            </a:r>
            <a:r>
              <a:rPr lang="en-US" sz="2800" dirty="0" smtClean="0"/>
              <a:t>729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Вода</a:t>
            </a:r>
            <a:r>
              <a:rPr lang="en-US" sz="2800" dirty="0" smtClean="0"/>
              <a:t> </a:t>
            </a:r>
            <a:r>
              <a:rPr lang="en-US" sz="2800" dirty="0"/>
              <a:t>- R </a:t>
            </a:r>
            <a:r>
              <a:rPr lang="en-US" sz="2800" dirty="0" smtClean="0"/>
              <a:t>718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Амоняк</a:t>
            </a:r>
            <a:r>
              <a:rPr lang="en-US" sz="2800" dirty="0" smtClean="0"/>
              <a:t> </a:t>
            </a:r>
            <a:r>
              <a:rPr lang="en-US" sz="2800" dirty="0"/>
              <a:t>- R </a:t>
            </a:r>
            <a:r>
              <a:rPr lang="en-US" sz="2800" dirty="0" smtClean="0"/>
              <a:t>717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Въглероден двуокис</a:t>
            </a:r>
            <a:r>
              <a:rPr lang="en-US" sz="2800" dirty="0" smtClean="0"/>
              <a:t> </a:t>
            </a:r>
            <a:r>
              <a:rPr lang="en-US" sz="2800" dirty="0"/>
              <a:t>- R </a:t>
            </a:r>
            <a:r>
              <a:rPr lang="en-US" sz="2800" dirty="0" smtClean="0"/>
              <a:t>744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Пропан</a:t>
            </a:r>
            <a:r>
              <a:rPr lang="en-US" sz="2800" dirty="0" smtClean="0"/>
              <a:t> </a:t>
            </a:r>
            <a:r>
              <a:rPr lang="en-US" sz="2800" dirty="0"/>
              <a:t>- R 290 </a:t>
            </a:r>
            <a:r>
              <a:rPr lang="bg-BG" sz="2800" dirty="0" smtClean="0"/>
              <a:t>или изобутан</a:t>
            </a:r>
            <a:r>
              <a:rPr lang="en-US" sz="2800" dirty="0" smtClean="0"/>
              <a:t> </a:t>
            </a:r>
            <a:r>
              <a:rPr lang="en-US" sz="2800" dirty="0"/>
              <a:t>- R </a:t>
            </a:r>
            <a:r>
              <a:rPr lang="en-US" sz="2800" dirty="0" smtClean="0"/>
              <a:t>600a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2993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35" y="418272"/>
            <a:ext cx="8229600" cy="5756033"/>
          </a:xfrm>
        </p:spPr>
        <p:txBody>
          <a:bodyPr/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i="1" dirty="0" smtClean="0"/>
              <a:t> </a:t>
            </a:r>
            <a:br>
              <a:rPr lang="en-US" sz="2200" i="1" dirty="0" smtClean="0"/>
            </a:br>
            <a:r>
              <a:rPr lang="en-US" sz="2200" i="1" dirty="0" smtClean="0"/>
              <a:t>NH</a:t>
            </a:r>
            <a:r>
              <a:rPr lang="en-US" sz="2200" i="1" baseline="-25000" dirty="0" smtClean="0"/>
              <a:t>3</a:t>
            </a:r>
            <a:r>
              <a:rPr lang="en-US" sz="2200" i="1" dirty="0" smtClean="0"/>
              <a:t> – </a:t>
            </a:r>
            <a:r>
              <a:rPr lang="bg-BG" sz="2200" i="1" dirty="0" smtClean="0"/>
              <a:t>амоняк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b="0" dirty="0"/>
              <a:t>- </a:t>
            </a:r>
            <a:r>
              <a:rPr lang="bg-BG" sz="2200" b="0" dirty="0" smtClean="0"/>
              <a:t>Поради своята характерна миризма</a:t>
            </a:r>
            <a:r>
              <a:rPr lang="en-US" sz="2200" b="0" dirty="0" smtClean="0"/>
              <a:t>, </a:t>
            </a:r>
            <a:r>
              <a:rPr lang="bg-BG" sz="2200" b="0" dirty="0" smtClean="0"/>
              <a:t>амонякът е единственият хладилен агент в света, който предупреждава при изтичане много преди да стане опасен и дава възможност на хората да напуснат района</a:t>
            </a:r>
            <a:r>
              <a:rPr lang="en-US" sz="2200" b="0" dirty="0" smtClean="0"/>
              <a:t>. </a:t>
            </a:r>
            <a:br>
              <a:rPr lang="en-US" sz="2200" b="0" dirty="0" smtClean="0"/>
            </a:br>
            <a:r>
              <a:rPr lang="en-US" sz="2200" b="0" dirty="0"/>
              <a:t/>
            </a:r>
            <a:br>
              <a:rPr lang="en-US" sz="2200" b="0" dirty="0"/>
            </a:br>
            <a:r>
              <a:rPr lang="en-US" sz="2200" i="1" dirty="0" smtClean="0"/>
              <a:t>- </a:t>
            </a:r>
            <a:r>
              <a:rPr lang="bg-BG" sz="2200" b="0" i="1" dirty="0" smtClean="0"/>
              <a:t>Амонякът е токсичен при вдишване, опасен за очите, дихателния тракт, кожата и е запалим при определени условия</a:t>
            </a:r>
            <a:r>
              <a:rPr lang="en-US" sz="2200" b="0" dirty="0" smtClean="0"/>
              <a:t>.</a:t>
            </a:r>
            <a:br>
              <a:rPr lang="en-US" sz="2200" b="0" dirty="0" smtClean="0"/>
            </a:br>
            <a:r>
              <a:rPr lang="en-US" sz="2200" b="0" dirty="0"/>
              <a:t/>
            </a:r>
            <a:br>
              <a:rPr lang="en-US" sz="2200" b="0" dirty="0"/>
            </a:br>
            <a:r>
              <a:rPr lang="en-US" sz="2200" b="0" dirty="0" smtClean="0"/>
              <a:t>- </a:t>
            </a:r>
            <a:r>
              <a:rPr lang="bg-BG" sz="2200" b="0" dirty="0" smtClean="0"/>
              <a:t>Ето защо с амоняка трябва да се работи внимателно и всички амонячни системи трябва да се изграждат внимателно и с приоритет безопасност на труда.</a:t>
            </a:r>
            <a:r>
              <a:rPr lang="en-US" sz="2200" b="0" dirty="0" smtClean="0"/>
              <a:t>  </a:t>
            </a:r>
            <a:br>
              <a:rPr lang="en-US" sz="2200" b="0" dirty="0" smtClean="0"/>
            </a:br>
            <a:r>
              <a:rPr lang="en-US" sz="2200" b="0" dirty="0"/>
              <a:t/>
            </a:r>
            <a:br>
              <a:rPr lang="en-US" sz="2200" b="0" dirty="0"/>
            </a:br>
            <a:r>
              <a:rPr lang="en-US" sz="2200" b="0" dirty="0" smtClean="0"/>
              <a:t>- </a:t>
            </a:r>
            <a:r>
              <a:rPr lang="bg-BG" sz="2200" b="0" dirty="0" smtClean="0"/>
              <a:t>В същото време обаче</a:t>
            </a:r>
            <a:r>
              <a:rPr lang="en-US" sz="2200" b="0" dirty="0" smtClean="0"/>
              <a:t>, </a:t>
            </a:r>
            <a:r>
              <a:rPr lang="bg-BG" sz="2200" b="0" dirty="0" smtClean="0"/>
              <a:t>за разлика от други хладилни агенти</a:t>
            </a:r>
            <a:r>
              <a:rPr lang="en-US" sz="2200" b="0" dirty="0" smtClean="0"/>
              <a:t>, </a:t>
            </a:r>
            <a:r>
              <a:rPr lang="bg-BG" sz="2200" b="0" dirty="0" smtClean="0"/>
              <a:t>амонякът има характерна миризма и може да бъде открит от хората при теч в много ниски концентрации – т.е предупреждава рано за възможен проблем !</a:t>
            </a:r>
            <a:r>
              <a:rPr lang="en-US" sz="2200" b="0" dirty="0" smtClean="0"/>
              <a:t>  </a:t>
            </a:r>
            <a:br>
              <a:rPr lang="en-US" sz="2200" b="0" dirty="0" smtClean="0"/>
            </a:br>
            <a:r>
              <a:rPr lang="en-US" sz="2200" b="0" dirty="0"/>
              <a:t/>
            </a:r>
            <a:br>
              <a:rPr lang="en-US" sz="2200" b="0" dirty="0"/>
            </a:br>
            <a:r>
              <a:rPr lang="en-US" sz="2200" b="0" dirty="0" smtClean="0"/>
              <a:t>- </a:t>
            </a:r>
            <a:r>
              <a:rPr lang="bg-BG" sz="2200" b="0" dirty="0" smtClean="0"/>
              <a:t>При</a:t>
            </a:r>
            <a:r>
              <a:rPr lang="en-US" sz="2200" b="0" dirty="0" smtClean="0"/>
              <a:t> 20-25 </a:t>
            </a:r>
            <a:r>
              <a:rPr lang="en-US" sz="2200" b="0" dirty="0" err="1" smtClean="0"/>
              <a:t>ppm</a:t>
            </a:r>
            <a:r>
              <a:rPr lang="en-US" sz="2200" b="0" dirty="0" smtClean="0"/>
              <a:t> </a:t>
            </a:r>
            <a:r>
              <a:rPr lang="bg-BG" sz="2200" b="0" dirty="0" smtClean="0"/>
              <a:t>вече усещате наличието му и взимате мерки</a:t>
            </a:r>
            <a:r>
              <a:rPr lang="en-US" sz="2200" dirty="0" smtClean="0"/>
              <a:t>.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8A3CF-B99E-4E0B-81AD-2AE5B3C23C94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5512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9638"/>
          </a:xfrm>
        </p:spPr>
        <p:txBody>
          <a:bodyPr/>
          <a:lstStyle/>
          <a:p>
            <a:r>
              <a:rPr lang="bg-BG" sz="2200" i="1" dirty="0" smtClean="0"/>
              <a:t>Енергийна ефективност</a:t>
            </a:r>
            <a:r>
              <a:rPr lang="en-US" sz="2200" i="1" dirty="0" smtClean="0"/>
              <a:t> 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bg-BG" sz="2200" b="0" dirty="0" smtClean="0"/>
              <a:t>Амонякът е един от най-ефективните хладилни агенти, при приложения от ниска до висока температура</a:t>
            </a:r>
            <a:r>
              <a:rPr lang="en-US" sz="2200" b="0" dirty="0" smtClean="0"/>
              <a:t>. </a:t>
            </a:r>
            <a:r>
              <a:rPr lang="bg-BG" sz="2200" b="0" dirty="0" smtClean="0"/>
              <a:t>Обикновена амонячните системи са с</a:t>
            </a:r>
            <a:r>
              <a:rPr lang="en-US" sz="2200" b="0" dirty="0" smtClean="0"/>
              <a:t> 15-20% </a:t>
            </a:r>
            <a:r>
              <a:rPr lang="bg-BG" sz="2200" b="0" dirty="0" smtClean="0"/>
              <a:t>по-енергийно ефективни от същите, ползващи</a:t>
            </a:r>
            <a:r>
              <a:rPr lang="en-US" sz="2200" b="0" dirty="0" smtClean="0"/>
              <a:t> DX R404A</a:t>
            </a:r>
            <a:r>
              <a:rPr lang="bg-BG" sz="2200" b="0" dirty="0" smtClean="0"/>
              <a:t> – фреон директна експанзия</a:t>
            </a:r>
            <a:r>
              <a:rPr lang="en-US" sz="2200" b="0" dirty="0" smtClean="0"/>
              <a:t>. </a:t>
            </a:r>
            <a:br>
              <a:rPr lang="en-US" sz="2200" b="0" dirty="0" smtClean="0"/>
            </a:b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bg-BG" sz="2200" b="0" i="1" dirty="0" smtClean="0"/>
              <a:t>Околна среда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bg-BG" sz="2200" b="0" dirty="0" smtClean="0"/>
              <a:t>Амонякът е най-екологичният</a:t>
            </a:r>
            <a:r>
              <a:rPr lang="en-US" sz="2200" b="0" dirty="0" smtClean="0"/>
              <a:t> </a:t>
            </a:r>
            <a:r>
              <a:rPr lang="bg-BG" sz="2200" b="0" dirty="0" smtClean="0"/>
              <a:t>хладилен агент</a:t>
            </a:r>
            <a:r>
              <a:rPr lang="en-US" sz="2200" b="0" dirty="0" smtClean="0"/>
              <a:t>. </a:t>
            </a:r>
            <a:r>
              <a:rPr lang="bg-BG" sz="2200" b="0" dirty="0" smtClean="0"/>
              <a:t>Той принадлежи към групата на така наречените естествени или природни хладилни агенти ефектът му по отношение на</a:t>
            </a:r>
            <a:r>
              <a:rPr lang="en-US" sz="2200" b="0" dirty="0" smtClean="0"/>
              <a:t>  GWP (</a:t>
            </a:r>
            <a:r>
              <a:rPr lang="bg-BG" sz="2200" b="0" dirty="0" smtClean="0"/>
              <a:t>глобалното затопляне</a:t>
            </a:r>
            <a:r>
              <a:rPr lang="en-US" sz="2200" b="0" dirty="0" smtClean="0"/>
              <a:t>) </a:t>
            </a:r>
            <a:r>
              <a:rPr lang="bg-BG" sz="2200" b="0" dirty="0" smtClean="0"/>
              <a:t>и</a:t>
            </a:r>
            <a:r>
              <a:rPr lang="en-US" sz="2200" b="0" dirty="0" smtClean="0"/>
              <a:t> ODP (</a:t>
            </a:r>
            <a:r>
              <a:rPr lang="bg-BG" sz="2200" b="0" dirty="0" smtClean="0"/>
              <a:t>разрушаване на озоновия слой</a:t>
            </a:r>
            <a:r>
              <a:rPr lang="en-US" sz="2200" b="0" dirty="0" smtClean="0"/>
              <a:t>) </a:t>
            </a:r>
            <a:r>
              <a:rPr lang="bg-BG" sz="2200" b="0" dirty="0" smtClean="0"/>
              <a:t>е нула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bg-BG" sz="2000" b="0" i="1" dirty="0" smtClean="0"/>
              <a:t>По-малки диаметри на тръбите</a:t>
            </a:r>
            <a:r>
              <a:rPr lang="en-GB" sz="2000" b="0" dirty="0"/>
              <a:t/>
            </a:r>
            <a:br>
              <a:rPr lang="en-GB" sz="2000" b="0" dirty="0"/>
            </a:br>
            <a:r>
              <a:rPr lang="bg-BG" sz="2000" b="0" dirty="0" smtClean="0"/>
              <a:t>И за течния амоняк, и за монячните пари са необходими тръби с по-малък диаметър отколкото повечете химически хладилни агенти</a:t>
            </a:r>
            <a:r>
              <a:rPr lang="en-GB" sz="2000" b="0" dirty="0" smtClean="0"/>
              <a:t>.</a:t>
            </a:r>
            <a:endParaRPr lang="en-US" sz="22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8A3CF-B99E-4E0B-81AD-2AE5B3C23C94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330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5" y="98630"/>
            <a:ext cx="8229600" cy="6300700"/>
          </a:xfrm>
        </p:spPr>
        <p:txBody>
          <a:bodyPr/>
          <a:lstStyle/>
          <a:p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bg-BG" sz="2400" b="0" dirty="0" smtClean="0"/>
              <a:t/>
            </a:r>
            <a:br>
              <a:rPr lang="bg-BG" sz="2400" b="0" dirty="0" smtClean="0"/>
            </a:br>
            <a:r>
              <a:rPr lang="bg-BG" sz="2400" b="0" dirty="0" smtClean="0"/>
              <a:t/>
            </a:r>
            <a:br>
              <a:rPr lang="bg-BG" sz="2400" b="0" dirty="0" smtClean="0"/>
            </a:br>
            <a:r>
              <a:rPr lang="bg-BG" sz="2400" b="0" dirty="0" smtClean="0"/>
              <a:t/>
            </a:r>
            <a:br>
              <a:rPr lang="bg-BG" sz="2400" b="0" dirty="0" smtClean="0"/>
            </a:br>
            <a:r>
              <a:rPr lang="bg-BG" sz="2400" b="0" i="1" dirty="0" smtClean="0"/>
              <a:t>По-добър топлообмен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bg-BG" sz="2400" b="0" dirty="0" smtClean="0"/>
              <a:t>Амонякът има по-добри качества за топлобмен отколкото повечето химически хладилни агенти и затова позволява да се използват уреди с по-малка топлообменна повърхност.</a:t>
            </a:r>
            <a:r>
              <a:rPr lang="en-GB" sz="2400" b="0" dirty="0" smtClean="0"/>
              <a:t> </a:t>
            </a:r>
            <a:r>
              <a:rPr lang="bg-BG" sz="2400" b="0" dirty="0" smtClean="0"/>
              <a:t>Тези свойства също подпомагат термодинамичната ефективност на системата и намаляват оперативните разходи на системата.</a:t>
            </a:r>
            <a:r>
              <a:rPr lang="en-GB" sz="2400" b="0" dirty="0" smtClean="0"/>
              <a:t> </a:t>
            </a:r>
            <a:r>
              <a:rPr lang="en-GB" sz="2400" b="0" dirty="0"/>
              <a:t>T</a:t>
            </a:r>
            <a:r>
              <a:rPr lang="en-GB" sz="2400" b="0" dirty="0" smtClean="0"/>
              <a:t>hese </a:t>
            </a:r>
            <a:r>
              <a:rPr lang="en-GB" sz="2400" b="0" dirty="0"/>
              <a:t>properties also </a:t>
            </a:r>
            <a:r>
              <a:rPr lang="en-GB" sz="2400" b="0" dirty="0" smtClean="0"/>
              <a:t>favours </a:t>
            </a:r>
            <a:r>
              <a:rPr lang="en-GB" sz="2400" b="0" dirty="0"/>
              <a:t>the thermodynamic </a:t>
            </a:r>
            <a:br>
              <a:rPr lang="en-GB" sz="2400" b="0" dirty="0"/>
            </a:br>
            <a:r>
              <a:rPr lang="bg-BG" sz="2400" b="0" i="1" dirty="0" smtClean="0"/>
              <a:t>Цена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bg-BG" sz="2400" b="0" dirty="0" smtClean="0"/>
              <a:t>В много страни цената за амоняка </a:t>
            </a:r>
            <a:r>
              <a:rPr lang="en-GB" sz="2400" b="0" dirty="0" smtClean="0"/>
              <a:t>(</a:t>
            </a:r>
            <a:r>
              <a:rPr lang="bg-BG" sz="2400" b="0" dirty="0" smtClean="0"/>
              <a:t>на</a:t>
            </a:r>
            <a:r>
              <a:rPr lang="en-GB" sz="2400" b="0" dirty="0" smtClean="0"/>
              <a:t> </a:t>
            </a:r>
            <a:r>
              <a:rPr lang="en-GB" sz="2400" b="0" dirty="0"/>
              <a:t>kg) </a:t>
            </a:r>
            <a:r>
              <a:rPr lang="bg-BG" sz="2400" b="0" dirty="0" smtClean="0"/>
              <a:t>е значително по-ниска от цената</a:t>
            </a:r>
            <a:r>
              <a:rPr lang="en-GB" sz="2400" b="0" dirty="0" smtClean="0"/>
              <a:t> </a:t>
            </a:r>
            <a:r>
              <a:rPr lang="bg-BG" sz="2400" b="0" dirty="0" smtClean="0"/>
              <a:t>за фреон – </a:t>
            </a:r>
            <a:r>
              <a:rPr lang="en-GB" sz="2400" b="0" dirty="0" smtClean="0"/>
              <a:t>HFC</a:t>
            </a:r>
            <a:r>
              <a:rPr lang="bg-BG" sz="2400" b="0" dirty="0" smtClean="0"/>
              <a:t> – на кг.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bg-BG" sz="2400" b="0" i="1" dirty="0" smtClean="0"/>
              <a:t>Безопасност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bg-BG" sz="2400" b="0" i="1" dirty="0" smtClean="0"/>
              <a:t> Амонякът е токсичен при вдишване, опасен за очите, дихателния тракт, кожата и е запалим при определени условия </a:t>
            </a:r>
            <a:r>
              <a:rPr lang="bg-BG" sz="2400" b="0" i="1" dirty="0" smtClean="0"/>
              <a:t>и с него трябва да се внимава</a:t>
            </a:r>
            <a:r>
              <a:rPr lang="en-US" sz="2400" b="0" dirty="0"/>
              <a:t/>
            </a:r>
            <a:br>
              <a:rPr lang="en-US" sz="2400" b="0" dirty="0"/>
            </a:br>
            <a:endParaRPr lang="en-GB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8A3CF-B99E-4E0B-81AD-2AE5B3C23C94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981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4652"/>
          </a:xfrm>
        </p:spPr>
        <p:txBody>
          <a:bodyPr/>
          <a:lstStyle/>
          <a:p>
            <a:r>
              <a:rPr lang="bg-BG" i="1" dirty="0" smtClean="0"/>
              <a:t>В Швеция</a:t>
            </a:r>
            <a:r>
              <a:rPr lang="en-US" i="1" dirty="0" smtClean="0"/>
              <a:t>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NGV </a:t>
            </a:r>
            <a:r>
              <a:rPr lang="en-US" b="0" dirty="0"/>
              <a:t>(24 h): 20 </a:t>
            </a:r>
            <a:r>
              <a:rPr lang="en-US" b="0" dirty="0" smtClean="0"/>
              <a:t>ppm </a:t>
            </a:r>
            <a:br>
              <a:rPr lang="en-US" b="0" dirty="0" smtClean="0"/>
            </a:br>
            <a:r>
              <a:rPr lang="en-US" b="0" dirty="0" smtClean="0"/>
              <a:t>TGV </a:t>
            </a:r>
            <a:r>
              <a:rPr lang="en-US" b="0" dirty="0"/>
              <a:t>(15 min): 50 ppm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bg-BG" b="0" i="1" dirty="0" smtClean="0"/>
              <a:t>Нива за аларми</a:t>
            </a:r>
            <a:r>
              <a:rPr lang="en-GB" i="1" dirty="0" smtClean="0"/>
              <a:t>: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C: </a:t>
            </a:r>
            <a:r>
              <a:rPr lang="bg-BG" b="0" dirty="0" smtClean="0"/>
              <a:t>Теч, незначителен</a:t>
            </a:r>
            <a:r>
              <a:rPr lang="en-GB" b="0" dirty="0" smtClean="0"/>
              <a:t>:  </a:t>
            </a:r>
            <a:r>
              <a:rPr lang="en-GB" b="0" dirty="0"/>
              <a:t>50 - 300ppm </a:t>
            </a:r>
            <a:br>
              <a:rPr lang="en-GB" b="0" dirty="0"/>
            </a:br>
            <a:r>
              <a:rPr lang="en-GB" b="0" dirty="0"/>
              <a:t>B: </a:t>
            </a:r>
            <a:r>
              <a:rPr lang="bg-BG" b="0" dirty="0" smtClean="0"/>
              <a:t>Значителен</a:t>
            </a:r>
            <a:r>
              <a:rPr lang="en-GB" b="0" dirty="0" smtClean="0"/>
              <a:t>:  </a:t>
            </a:r>
            <a:r>
              <a:rPr lang="en-GB" b="0" dirty="0"/>
              <a:t>500 - 1000ppm </a:t>
            </a:r>
            <a:br>
              <a:rPr lang="en-GB" b="0" dirty="0"/>
            </a:br>
            <a:r>
              <a:rPr lang="en-GB" b="0" dirty="0"/>
              <a:t>A. </a:t>
            </a:r>
            <a:r>
              <a:rPr lang="bg-BG" b="0" dirty="0" smtClean="0"/>
              <a:t>Високо ниво, предприятието спира</a:t>
            </a:r>
            <a:r>
              <a:rPr lang="en-GB" b="0" dirty="0" smtClean="0"/>
              <a:t> </a:t>
            </a:r>
            <a:r>
              <a:rPr lang="en-GB" b="0" dirty="0"/>
              <a:t>= </a:t>
            </a:r>
            <a:r>
              <a:rPr lang="en-GB" b="0" dirty="0" smtClean="0"/>
              <a:t>	</a:t>
            </a:r>
            <a:r>
              <a:rPr lang="bg-BG" b="0" dirty="0" smtClean="0"/>
              <a:t>Защита на персонала</a:t>
            </a:r>
            <a:r>
              <a:rPr lang="en-GB" b="0" dirty="0" smtClean="0"/>
              <a:t> </a:t>
            </a:r>
            <a:r>
              <a:rPr lang="en-GB" b="0" dirty="0"/>
              <a:t>&gt; 3000ppm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8A3CF-B99E-4E0B-81AD-2AE5B3C23C94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136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45" y="98630"/>
            <a:ext cx="8229600" cy="6214702"/>
          </a:xfrm>
        </p:spPr>
        <p:txBody>
          <a:bodyPr/>
          <a:lstStyle/>
          <a:p>
            <a:r>
              <a:rPr lang="bg-BG" sz="2400" i="1" dirty="0" smtClean="0"/>
              <a:t>Синтетични хладилни агенти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b="0" dirty="0"/>
              <a:t> </a:t>
            </a:r>
            <a:br>
              <a:rPr lang="en-GB" sz="2400" b="0" dirty="0"/>
            </a:br>
            <a:r>
              <a:rPr lang="en-GB" sz="2400" b="0" i="1" dirty="0">
                <a:solidFill>
                  <a:schemeClr val="tx2"/>
                </a:solidFill>
              </a:rPr>
              <a:t>1. CFC </a:t>
            </a:r>
            <a:r>
              <a:rPr lang="en-GB" sz="2400" b="0" i="1" dirty="0" smtClean="0">
                <a:solidFill>
                  <a:schemeClr val="tx2"/>
                </a:solidFill>
              </a:rPr>
              <a:t>(</a:t>
            </a:r>
            <a:r>
              <a:rPr lang="bg-BG" sz="2400" b="0" i="1" dirty="0" smtClean="0">
                <a:solidFill>
                  <a:schemeClr val="tx2"/>
                </a:solidFill>
              </a:rPr>
              <a:t>хлоро флуор карбон</a:t>
            </a:r>
            <a:r>
              <a:rPr lang="en-GB" sz="2400" b="0" i="1" dirty="0" smtClean="0">
                <a:solidFill>
                  <a:schemeClr val="tx2"/>
                </a:solidFill>
              </a:rPr>
              <a:t> – </a:t>
            </a:r>
            <a:r>
              <a:rPr lang="bg-BG" sz="2400" b="0" i="1" dirty="0" smtClean="0">
                <a:solidFill>
                  <a:schemeClr val="tx2"/>
                </a:solidFill>
              </a:rPr>
              <a:t>член на семейството на</a:t>
            </a:r>
            <a:r>
              <a:rPr lang="en-GB" sz="2400" b="0" i="1" dirty="0" smtClean="0">
                <a:solidFill>
                  <a:schemeClr val="tx2"/>
                </a:solidFill>
              </a:rPr>
              <a:t> </a:t>
            </a:r>
            <a:r>
              <a:rPr lang="en-GB" sz="2400" b="0" i="1" dirty="0">
                <a:solidFill>
                  <a:schemeClr val="tx2"/>
                </a:solidFill>
              </a:rPr>
              <a:t>FC </a:t>
            </a:r>
            <a:r>
              <a:rPr lang="bg-BG" sz="2400" b="0" i="1" dirty="0" smtClean="0">
                <a:solidFill>
                  <a:schemeClr val="tx2"/>
                </a:solidFill>
              </a:rPr>
              <a:t>съдържащ хлор, флуор и въглерод</a:t>
            </a:r>
            <a:r>
              <a:rPr lang="en-GB" sz="2400" b="0" i="1" dirty="0" smtClean="0">
                <a:solidFill>
                  <a:schemeClr val="tx2"/>
                </a:solidFill>
              </a:rPr>
              <a:t>)</a:t>
            </a:r>
            <a:r>
              <a:rPr lang="en-GB" sz="2400" b="0" dirty="0" smtClean="0">
                <a:solidFill>
                  <a:schemeClr val="tx2"/>
                </a:solidFill>
              </a:rPr>
              <a:t/>
            </a:r>
            <a:br>
              <a:rPr lang="en-GB" sz="2400" b="0" dirty="0" smtClean="0">
                <a:solidFill>
                  <a:schemeClr val="tx2"/>
                </a:solidFill>
              </a:rPr>
            </a:br>
            <a:r>
              <a:rPr lang="en-GB" sz="2400" b="0" dirty="0">
                <a:solidFill>
                  <a:schemeClr val="tx2"/>
                </a:solidFill>
              </a:rPr>
              <a:t/>
            </a:r>
            <a:br>
              <a:rPr lang="en-GB" sz="2400" b="0" dirty="0">
                <a:solidFill>
                  <a:schemeClr val="tx2"/>
                </a:solidFill>
              </a:rPr>
            </a:br>
            <a:r>
              <a:rPr lang="bg-BG" sz="2400" b="0" dirty="0" smtClean="0">
                <a:solidFill>
                  <a:schemeClr val="tx2"/>
                </a:solidFill>
              </a:rPr>
              <a:t>Протоколът от Монтреал от 1987 определи фази в производството на хладилните агенти.</a:t>
            </a:r>
            <a:r>
              <a:rPr lang="en-GB" sz="2400" b="0" dirty="0" smtClean="0">
                <a:solidFill>
                  <a:schemeClr val="tx2"/>
                </a:solidFill>
              </a:rPr>
              <a:t> CFC</a:t>
            </a:r>
            <a:r>
              <a:rPr lang="bg-BG" sz="2400" b="0" dirty="0" smtClean="0">
                <a:solidFill>
                  <a:schemeClr val="tx2"/>
                </a:solidFill>
              </a:rPr>
              <a:t> не може да се използва от 1 януари 2000. В момента се ползват</a:t>
            </a:r>
            <a:r>
              <a:rPr lang="en-GB" sz="2400" b="0" dirty="0" smtClean="0">
                <a:solidFill>
                  <a:schemeClr val="tx2"/>
                </a:solidFill>
              </a:rPr>
              <a:t>  </a:t>
            </a:r>
            <a:r>
              <a:rPr lang="en-GB" sz="2400" b="0" dirty="0" smtClean="0">
                <a:solidFill>
                  <a:schemeClr val="tx2"/>
                </a:solidFill>
              </a:rPr>
              <a:t/>
            </a:r>
            <a:br>
              <a:rPr lang="en-GB" sz="2400" b="0" dirty="0" smtClean="0">
                <a:solidFill>
                  <a:schemeClr val="tx2"/>
                </a:solidFill>
              </a:rPr>
            </a:br>
            <a:r>
              <a:rPr lang="en-GB" sz="2400" b="0" dirty="0" smtClean="0">
                <a:solidFill>
                  <a:schemeClr val="tx2"/>
                </a:solidFill>
              </a:rPr>
              <a:t>R </a:t>
            </a:r>
            <a:r>
              <a:rPr lang="en-GB" sz="2400" b="0" dirty="0" smtClean="0">
                <a:solidFill>
                  <a:schemeClr val="tx2"/>
                </a:solidFill>
              </a:rPr>
              <a:t>12</a:t>
            </a:r>
            <a:r>
              <a:rPr lang="bg-BG" sz="2400" b="0" dirty="0" smtClean="0">
                <a:solidFill>
                  <a:schemeClr val="tx2"/>
                </a:solidFill>
              </a:rPr>
              <a:t> </a:t>
            </a:r>
            <a:r>
              <a:rPr lang="bg-BG" sz="2400" b="0" dirty="0" smtClean="0">
                <a:solidFill>
                  <a:schemeClr val="tx2"/>
                </a:solidFill>
              </a:rPr>
              <a:t>и многокомпонетният</a:t>
            </a:r>
            <a:r>
              <a:rPr lang="en-GB" sz="2400" b="0" dirty="0" smtClean="0">
                <a:solidFill>
                  <a:schemeClr val="tx2"/>
                </a:solidFill>
              </a:rPr>
              <a:t> </a:t>
            </a:r>
            <a:r>
              <a:rPr lang="en-GB" sz="2400" b="0" dirty="0">
                <a:solidFill>
                  <a:schemeClr val="tx2"/>
                </a:solidFill>
              </a:rPr>
              <a:t>R 502. </a:t>
            </a:r>
            <a:r>
              <a:rPr lang="en-GB" sz="2400" dirty="0">
                <a:solidFill>
                  <a:schemeClr val="tx2"/>
                </a:solidFill>
              </a:rPr>
              <a:t/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/>
              <a:t> 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8A3CF-B99E-4E0B-81AD-2AE5B3C23C94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515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4672"/>
          </a:xfrm>
        </p:spPr>
        <p:txBody>
          <a:bodyPr/>
          <a:lstStyle/>
          <a:p>
            <a:r>
              <a:rPr lang="en-GB" sz="2400" b="0" i="1" dirty="0"/>
              <a:t>2. HCFC (</a:t>
            </a:r>
            <a:r>
              <a:rPr lang="en-GB" sz="2400" b="0" i="1" dirty="0" err="1"/>
              <a:t>Hydrofluorocarbon</a:t>
            </a:r>
            <a:r>
              <a:rPr lang="en-GB" sz="2400" b="0" i="1" dirty="0"/>
              <a:t> </a:t>
            </a:r>
            <a:r>
              <a:rPr lang="en-GB" sz="2400" b="0" i="1" dirty="0" smtClean="0"/>
              <a:t>– </a:t>
            </a:r>
            <a:r>
              <a:rPr lang="bg-BG" sz="2400" b="0" i="1" dirty="0" smtClean="0"/>
              <a:t>хидро флуор  въглерод – член на</a:t>
            </a:r>
            <a:r>
              <a:rPr lang="en-GB" sz="2400" b="0" i="1" dirty="0" smtClean="0"/>
              <a:t> </a:t>
            </a:r>
            <a:r>
              <a:rPr lang="en-GB" sz="2400" b="0" i="1" dirty="0"/>
              <a:t>FC </a:t>
            </a:r>
            <a:r>
              <a:rPr lang="bg-BG" sz="2400" b="0" i="1" dirty="0" smtClean="0"/>
              <a:t>семейството,</a:t>
            </a:r>
            <a:r>
              <a:rPr lang="bg-BG" sz="2400" b="0" i="1" dirty="0" smtClean="0"/>
              <a:t> </a:t>
            </a:r>
            <a:r>
              <a:rPr lang="bg-BG" sz="2400" b="0" i="1" dirty="0" smtClean="0"/>
              <a:t>съдържащ водород, хлор, флуор и въглерод</a:t>
            </a:r>
            <a:r>
              <a:rPr lang="en-GB" sz="2400" b="0" i="1" dirty="0" smtClean="0"/>
              <a:t>)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 smtClean="0"/>
              <a:t>	HCFC </a:t>
            </a:r>
            <a:r>
              <a:rPr lang="bg-BG" sz="2400" b="0" dirty="0" smtClean="0"/>
              <a:t>има ограничено бъдеще за нов дизайн</a:t>
            </a:r>
            <a:r>
              <a:rPr lang="en-GB" sz="2400" b="0" dirty="0" smtClean="0"/>
              <a:t>. </a:t>
            </a:r>
            <a:r>
              <a:rPr lang="en-GB" sz="2400" b="0" dirty="0"/>
              <a:t>HCFC </a:t>
            </a:r>
            <a:r>
              <a:rPr lang="bg-BG" sz="2400" b="0" dirty="0" smtClean="0"/>
              <a:t>не може да се използва за нови инсталации и не може да се пълни в съществуващи</a:t>
            </a:r>
            <a:r>
              <a:rPr lang="en-GB" sz="2400" b="0" dirty="0" smtClean="0"/>
              <a:t>. </a:t>
            </a:r>
            <a:r>
              <a:rPr lang="bg-BG" sz="2400" b="0" dirty="0" smtClean="0"/>
              <a:t>Тоталното му спиране ще бъде на 1</a:t>
            </a:r>
            <a:r>
              <a:rPr lang="en-GB" sz="2400" b="0" dirty="0" smtClean="0"/>
              <a:t> </a:t>
            </a:r>
            <a:r>
              <a:rPr lang="bg-BG" sz="2400" b="0" dirty="0" smtClean="0"/>
              <a:t>януари</a:t>
            </a:r>
            <a:r>
              <a:rPr lang="en-GB" sz="2400" b="0" dirty="0" smtClean="0"/>
              <a:t> </a:t>
            </a:r>
            <a:r>
              <a:rPr lang="en-GB" sz="2400" b="0" dirty="0"/>
              <a:t>2015. </a:t>
            </a:r>
            <a:r>
              <a:rPr lang="bg-BG" sz="2400" b="0" dirty="0" smtClean="0"/>
              <a:t>Основният</a:t>
            </a:r>
            <a:r>
              <a:rPr lang="en-GB" sz="2400" b="0" dirty="0" smtClean="0"/>
              <a:t> </a:t>
            </a:r>
            <a:r>
              <a:rPr lang="en-GB" sz="2400" b="0" dirty="0"/>
              <a:t>HCFC </a:t>
            </a:r>
            <a:r>
              <a:rPr lang="en-GB" sz="2400" b="0" dirty="0" smtClean="0"/>
              <a:t>r</a:t>
            </a:r>
            <a:r>
              <a:rPr lang="bg-BG" sz="2400" b="0" dirty="0" smtClean="0"/>
              <a:t>хладилен агент е</a:t>
            </a:r>
            <a:r>
              <a:rPr lang="en-GB" sz="2400" b="0" dirty="0" smtClean="0"/>
              <a:t>: </a:t>
            </a:r>
            <a:r>
              <a:rPr lang="en-GB" sz="2400" b="0" dirty="0"/>
              <a:t>R 22 </a:t>
            </a:r>
            <a:r>
              <a:rPr lang="bg-BG" sz="2400" b="0" dirty="0" smtClean="0"/>
              <a:t>и смеси с</a:t>
            </a:r>
            <a:r>
              <a:rPr lang="en-GB" sz="2400" b="0" dirty="0" smtClean="0"/>
              <a:t> </a:t>
            </a:r>
            <a:r>
              <a:rPr lang="en-GB" sz="2400" b="0" dirty="0"/>
              <a:t>R 22.</a:t>
            </a:r>
            <a:br>
              <a:rPr lang="en-GB" sz="2400" b="0" dirty="0"/>
            </a:br>
            <a:r>
              <a:rPr lang="en-GB" sz="2400" b="0" dirty="0"/>
              <a:t> </a:t>
            </a:r>
            <a:br>
              <a:rPr lang="en-GB" sz="2400" b="0" dirty="0"/>
            </a:br>
            <a:endParaRPr lang="en-GB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8A3CF-B99E-4E0B-81AD-2AE5B3C23C94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431055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9557"/>
          </a:xfrm>
        </p:spPr>
        <p:txBody>
          <a:bodyPr/>
          <a:lstStyle/>
          <a:p>
            <a:r>
              <a:rPr lang="en-GB" sz="2400" b="0" i="1" dirty="0"/>
              <a:t>3. </a:t>
            </a:r>
            <a:r>
              <a:rPr lang="en-GB" sz="2400" b="0" i="1" dirty="0" smtClean="0"/>
              <a:t>HFC </a:t>
            </a:r>
            <a:r>
              <a:rPr lang="en-GB" sz="2400" b="0" i="1" dirty="0"/>
              <a:t>(</a:t>
            </a:r>
            <a:r>
              <a:rPr lang="en-GB" sz="2400" b="0" i="1" dirty="0" err="1"/>
              <a:t>Fluorohydrocarbons</a:t>
            </a:r>
            <a:r>
              <a:rPr lang="en-GB" sz="2400" b="0" i="1" dirty="0"/>
              <a:t> </a:t>
            </a:r>
            <a:r>
              <a:rPr lang="en-GB" sz="2400" b="0" i="1" dirty="0" smtClean="0"/>
              <a:t>–</a:t>
            </a:r>
            <a:r>
              <a:rPr lang="bg-BG" sz="2400" b="0" i="1" dirty="0" smtClean="0"/>
              <a:t> флуор водовъглероди – съдържащ водород и въглерод</a:t>
            </a:r>
            <a:r>
              <a:rPr lang="en-GB" sz="2400" b="0" i="1" dirty="0" smtClean="0"/>
              <a:t>)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/>
              <a:t>	HFC </a:t>
            </a:r>
            <a:r>
              <a:rPr lang="bg-BG" sz="2400" b="0" dirty="0" smtClean="0"/>
              <a:t>хладилните агенти са отговор на мното хладилни потребности. Чистите </a:t>
            </a:r>
            <a:r>
              <a:rPr lang="en-GB" sz="2400" b="0" dirty="0" smtClean="0"/>
              <a:t>HFC</a:t>
            </a:r>
            <a:r>
              <a:rPr lang="bg-BG" sz="2400" b="0" dirty="0" smtClean="0"/>
              <a:t> или смесите трябва да се избягват при големи мощности за замразяване и съхранение на храни.</a:t>
            </a:r>
            <a:r>
              <a:rPr lang="en-GB" sz="2400" b="0" dirty="0" smtClean="0"/>
              <a:t> 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 smtClean="0"/>
              <a:t> </a:t>
            </a:r>
            <a:br>
              <a:rPr lang="en-GB" sz="2400" b="0" dirty="0" smtClean="0"/>
            </a:br>
            <a:r>
              <a:rPr lang="en-GB" sz="2400" b="0" dirty="0" smtClean="0"/>
              <a:t>HFC </a:t>
            </a:r>
            <a:r>
              <a:rPr lang="bg-BG" sz="2400" b="0" dirty="0" smtClean="0"/>
              <a:t>е алтернатива на</a:t>
            </a:r>
            <a:r>
              <a:rPr lang="sv-SE" sz="2400" b="0" dirty="0" smtClean="0"/>
              <a:t> </a:t>
            </a:r>
            <a:r>
              <a:rPr lang="sv-SE" sz="2400" b="0" dirty="0" smtClean="0"/>
              <a:t>R 22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8A3CF-B99E-4E0B-81AD-2AE5B3C23C94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91337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43635"/>
            <a:ext cx="8229600" cy="5805645"/>
          </a:xfrm>
        </p:spPr>
        <p:txBody>
          <a:bodyPr/>
          <a:lstStyle/>
          <a:p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400" b="0" dirty="0" smtClean="0"/>
              <a:t/>
            </a:r>
            <a:br>
              <a:rPr lang="sv-SE" sz="2400" b="0" dirty="0" smtClean="0"/>
            </a:br>
            <a:r>
              <a:rPr lang="en-GB" sz="2400" i="1" dirty="0"/>
              <a:t>R134a </a:t>
            </a:r>
            <a:r>
              <a:rPr lang="bg-BG" sz="2400" b="0" i="1" dirty="0" smtClean="0"/>
              <a:t>може да бъде опция в случаи, когато загубата на мощност е приемлива или ако компресорът може да работи с по-голяма мощност, без това да засегне други фактори. Подходящ най-вече при охлаждане. Изисква честа смяна на масло. 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i="1" dirty="0" smtClean="0"/>
              <a:t>R404a </a:t>
            </a:r>
            <a:r>
              <a:rPr lang="en-GB" sz="2400" i="1" dirty="0"/>
              <a:t>(R507) </a:t>
            </a:r>
            <a:r>
              <a:rPr lang="bg-BG" sz="2400" i="1" dirty="0" smtClean="0"/>
              <a:t>обикновено е </a:t>
            </a:r>
            <a:r>
              <a:rPr lang="bg-BG" sz="2400" b="0" i="1" dirty="0" smtClean="0"/>
              <a:t>най-добрата опция за хладилни инсталации, на трябва да се има пред вид по-висока консумация на енергия и по-високо налягане на кондензация.</a:t>
            </a:r>
            <a:r>
              <a:rPr lang="en-GB" sz="2400" b="0" dirty="0" smtClean="0"/>
              <a:t> </a:t>
            </a:r>
            <a:r>
              <a:rPr lang="bg-BG" sz="2400" b="0" dirty="0" smtClean="0"/>
              <a:t>При използването му за климатизация енергийната ефективност намалява и консумацията на електричество се увеличава значително. Изисква се честа смяна на масло.</a:t>
            </a:r>
            <a:r>
              <a:rPr lang="en-GB" sz="2400" b="0" dirty="0" smtClean="0"/>
              <a:t>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en-GB" sz="2400" b="0" dirty="0"/>
              <a:t/>
            </a:r>
            <a:br>
              <a:rPr lang="en-GB" sz="2400" b="0" dirty="0"/>
            </a:br>
            <a:endParaRPr lang="en-GB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8A3CF-B99E-4E0B-81AD-2AE5B3C23C94}" type="slidenum">
              <a:rPr lang="sv-SE" smtClean="0"/>
              <a:pPr>
                <a:defRPr/>
              </a:pPr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105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1268413"/>
            <a:ext cx="9144000" cy="3105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279400"/>
            <a:ext cx="8281987" cy="900113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Хладилни директиви</a:t>
            </a:r>
            <a:r>
              <a:rPr lang="en-US" dirty="0" smtClean="0"/>
              <a:t>…</a:t>
            </a:r>
            <a:r>
              <a:rPr lang="en-US" cap="all" dirty="0" smtClean="0"/>
              <a:t>    </a:t>
            </a:r>
            <a:br>
              <a:rPr lang="en-US" cap="al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70" y="1178750"/>
            <a:ext cx="8229600" cy="4992688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  <a:p>
            <a:pPr>
              <a:buFont typeface="Wingdings" pitchFamily="2" charset="2"/>
              <a:buChar char="Ø"/>
            </a:pPr>
            <a:r>
              <a:rPr lang="bg-BG" altLang="en-US" sz="2400" b="1" dirty="0" smtClean="0"/>
              <a:t>Директива за оборудване под налягане</a:t>
            </a:r>
            <a:r>
              <a:rPr lang="en-US" altLang="en-US" sz="2400" b="1" dirty="0" smtClean="0"/>
              <a:t> - 97/23 EC (PED)</a:t>
            </a:r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Директива за машини</a:t>
            </a:r>
            <a:r>
              <a:rPr lang="en-US" altLang="en-US" sz="2400" dirty="0" smtClean="0"/>
              <a:t> - 2006/42 EC (MD)</a:t>
            </a:r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Директива за нисък волтаж</a:t>
            </a:r>
            <a:r>
              <a:rPr lang="en-US" altLang="en-US" sz="2400" dirty="0" smtClean="0"/>
              <a:t> - 2006/95/EC (LVD)</a:t>
            </a:r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Електромагнитна директива</a:t>
            </a:r>
            <a:r>
              <a:rPr lang="en-US" altLang="en-US" sz="2400" dirty="0" smtClean="0"/>
              <a:t> - 2004/108/EG</a:t>
            </a:r>
          </a:p>
          <a:p>
            <a:pPr>
              <a:buFont typeface="Arial" charset="0"/>
              <a:buNone/>
            </a:pPr>
            <a:endParaRPr lang="en-US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en-US" sz="2400" dirty="0" smtClean="0"/>
              <a:t>EN 378-2 = C-</a:t>
            </a:r>
            <a:r>
              <a:rPr lang="bg-BG" altLang="en-US" sz="2400" dirty="0" smtClean="0"/>
              <a:t>стандарт</a:t>
            </a:r>
            <a:endParaRPr lang="en-US" altLang="en-US" sz="2400" dirty="0" smtClean="0"/>
          </a:p>
          <a:p>
            <a:pPr>
              <a:buFont typeface="Arial" charset="0"/>
              <a:buNone/>
            </a:pPr>
            <a:r>
              <a:rPr lang="bg-BG" altLang="en-US" sz="2400" dirty="0" smtClean="0"/>
              <a:t>Дизайн по стандарта означава</a:t>
            </a:r>
            <a:r>
              <a:rPr lang="en-US" altLang="en-US" sz="2400" dirty="0" smtClean="0"/>
              <a:t>  	</a:t>
            </a:r>
          </a:p>
          <a:p>
            <a:pPr>
              <a:buFont typeface="Arial" charset="0"/>
              <a:buNone/>
            </a:pPr>
            <a:endParaRPr lang="en-US" altLang="en-US" sz="2400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40F6C3-B132-4B06-AA81-657C3E51C622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sp>
        <p:nvSpPr>
          <p:cNvPr id="8" name="Explosion 2 7"/>
          <p:cNvSpPr/>
          <p:nvPr/>
        </p:nvSpPr>
        <p:spPr>
          <a:xfrm>
            <a:off x="6687235" y="4126706"/>
            <a:ext cx="2206625" cy="17097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7160309" y="4735010"/>
            <a:ext cx="126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en-US" sz="1200" b="1" dirty="0" smtClean="0"/>
              <a:t>Изпълнени директиви</a:t>
            </a:r>
            <a:r>
              <a:rPr lang="sv-SE" altLang="en-US" sz="1200" b="1" dirty="0" smtClean="0"/>
              <a:t>!</a:t>
            </a:r>
            <a:endParaRPr lang="en-US" alt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3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8A3CF-B99E-4E0B-81AD-2AE5B3C23C94}" type="slidenum">
              <a:rPr lang="sv-SE" smtClean="0"/>
              <a:pPr>
                <a:defRPr/>
              </a:pPr>
              <a:t>30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97994" y="1178750"/>
            <a:ext cx="87044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/>
              <a:t>R407C</a:t>
            </a:r>
            <a:r>
              <a:rPr lang="en-GB" sz="2400" dirty="0" smtClean="0"/>
              <a:t> </a:t>
            </a:r>
            <a:r>
              <a:rPr lang="bg-BG" sz="2400" dirty="0" smtClean="0"/>
              <a:t>е доказана алтернатива при използване на подходящи топлообменници, на изисква маслото да се смени със специално масло освен при ротационните компресори, при които се изисква специално масло с нисък вискозитет.</a:t>
            </a:r>
            <a:r>
              <a:rPr lang="en-GB" sz="2400" dirty="0" smtClean="0"/>
              <a:t> </a:t>
            </a:r>
            <a:endParaRPr lang="en-GB" sz="2400" b="1" i="1" dirty="0"/>
          </a:p>
          <a:p>
            <a:r>
              <a:rPr lang="en-GB" sz="2400" b="1" i="1" dirty="0" smtClean="0"/>
              <a:t>R417A </a:t>
            </a:r>
            <a:r>
              <a:rPr lang="en-GB" sz="2400" dirty="0"/>
              <a:t>(</a:t>
            </a:r>
            <a:r>
              <a:rPr lang="en-GB" sz="2400" dirty="0" err="1"/>
              <a:t>Isceon</a:t>
            </a:r>
            <a:r>
              <a:rPr lang="en-GB" sz="2400" dirty="0"/>
              <a:t> 59) </a:t>
            </a:r>
            <a:r>
              <a:rPr lang="bg-BG" sz="2400" dirty="0" smtClean="0"/>
              <a:t>е слабо познат хладилен агент, но е интересен, когато разходите за смяна на маслото се считат за прекалено високи, а същевременно редуцирането на капацитета и определена несигурност са приемливи за потребителя.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b="1" i="1" dirty="0" smtClean="0"/>
              <a:t>R410A</a:t>
            </a:r>
            <a:r>
              <a:rPr lang="en-GB" sz="2400" dirty="0" smtClean="0"/>
              <a:t> </a:t>
            </a:r>
            <a:r>
              <a:rPr lang="bg-BG" sz="2400" dirty="0" smtClean="0"/>
              <a:t>не е опция</a:t>
            </a:r>
            <a:r>
              <a:rPr lang="en-GB" sz="2400" dirty="0" smtClean="0"/>
              <a:t> </a:t>
            </a:r>
            <a:r>
              <a:rPr lang="bg-BG" sz="2400" dirty="0" smtClean="0"/>
              <a:t>за съществуващите</a:t>
            </a:r>
            <a:r>
              <a:rPr lang="en-GB" sz="2400" dirty="0" smtClean="0"/>
              <a:t> </a:t>
            </a:r>
            <a:r>
              <a:rPr lang="en-GB" sz="2400" dirty="0"/>
              <a:t>R22 </a:t>
            </a:r>
            <a:r>
              <a:rPr lang="bg-BG" sz="2400" dirty="0" smtClean="0"/>
              <a:t>системи.</a:t>
            </a:r>
            <a:endParaRPr lang="sv-SE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898639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09658"/>
          </a:xfrm>
        </p:spPr>
        <p:txBody>
          <a:bodyPr/>
          <a:lstStyle/>
          <a:p>
            <a:r>
              <a:rPr lang="bg-BG" b="0" dirty="0" smtClean="0"/>
              <a:t>За малки хладилни инсталации</a:t>
            </a:r>
            <a:r>
              <a:rPr lang="en-GB" b="0" dirty="0" smtClean="0"/>
              <a:t> </a:t>
            </a:r>
            <a:r>
              <a:rPr lang="en-GB" b="0" dirty="0" smtClean="0"/>
              <a:t>(~30-50 kW), HFC </a:t>
            </a:r>
            <a:r>
              <a:rPr lang="bg-BG" b="0" dirty="0" smtClean="0"/>
              <a:t>е атрактивен, при положение, че първоначалната инвестиция е много по-ниска в сравнение с тази за амонячна инсталация.</a:t>
            </a:r>
            <a:r>
              <a:rPr lang="en-GB" b="0" dirty="0" smtClean="0"/>
              <a:t> 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bg-BG" b="0" dirty="0" smtClean="0"/>
              <a:t>Фреоните не се считат за опасни за хората, на имат голямо влияние върху околната среда</a:t>
            </a:r>
            <a:r>
              <a:rPr lang="en-US" b="0" dirty="0" smtClean="0"/>
              <a:t>.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	</a:t>
            </a:r>
            <a:endParaRPr lang="en-GB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8A3CF-B99E-4E0B-81AD-2AE5B3C23C94}" type="slidenum">
              <a:rPr lang="sv-SE" smtClean="0"/>
              <a:pPr>
                <a:defRPr/>
              </a:pPr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590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9717"/>
          </a:xfrm>
        </p:spPr>
        <p:txBody>
          <a:bodyPr/>
          <a:lstStyle/>
          <a:p>
            <a:r>
              <a:rPr lang="en-US" sz="2400" i="1" dirty="0"/>
              <a:t>GWP</a:t>
            </a:r>
            <a:r>
              <a:rPr lang="en-US" sz="2400" b="0" dirty="0"/>
              <a:t> </a:t>
            </a:r>
            <a:r>
              <a:rPr lang="bg-BG" sz="2400" b="0" dirty="0" smtClean="0"/>
              <a:t>глобалното затопляне</a:t>
            </a:r>
            <a:r>
              <a:rPr lang="en-US" sz="2400" b="0" dirty="0" smtClean="0"/>
              <a:t>, </a:t>
            </a:r>
            <a:r>
              <a:rPr lang="bg-BG" sz="2400" b="0" dirty="0" smtClean="0"/>
              <a:t>сравнено с глобалното затопляне на</a:t>
            </a:r>
            <a:r>
              <a:rPr lang="en-US" sz="2400" b="0" dirty="0" smtClean="0"/>
              <a:t> </a:t>
            </a:r>
            <a:r>
              <a:rPr lang="en-US" sz="2400" b="0" dirty="0"/>
              <a:t>CO</a:t>
            </a:r>
            <a:r>
              <a:rPr lang="en-US" sz="2400" b="0" baseline="-25000" dirty="0"/>
              <a:t>2. </a:t>
            </a:r>
            <a:r>
              <a:rPr lang="en-US" sz="2400" b="0" dirty="0" smtClean="0"/>
              <a:t>GWP </a:t>
            </a:r>
            <a:r>
              <a:rPr lang="bg-BG" sz="2400" b="0" dirty="0" smtClean="0"/>
              <a:t> - всички данни се базират на</a:t>
            </a:r>
            <a:r>
              <a:rPr lang="bg-BG" sz="2400" b="0" dirty="0" smtClean="0"/>
              <a:t> </a:t>
            </a:r>
            <a:r>
              <a:rPr lang="bg-BG" sz="2400" b="0" dirty="0" smtClean="0"/>
              <a:t>100 годишен период</a:t>
            </a:r>
            <a:r>
              <a:rPr lang="en-US" sz="2400" b="0" dirty="0" smtClean="0"/>
              <a:t>.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i="1" dirty="0"/>
              <a:t>ODP</a:t>
            </a:r>
            <a:r>
              <a:rPr lang="en-US" sz="2400" b="0" dirty="0"/>
              <a:t> </a:t>
            </a:r>
            <a:r>
              <a:rPr lang="bg-BG" sz="2400" b="0" dirty="0" smtClean="0"/>
              <a:t>потенциал за нарушаване на озонвия слой</a:t>
            </a:r>
            <a:r>
              <a:rPr lang="en-US" sz="2400" b="0" dirty="0" smtClean="0"/>
              <a:t> – </a:t>
            </a:r>
            <a:r>
              <a:rPr lang="bg-BG" sz="2400" b="0" dirty="0" smtClean="0"/>
              <a:t>в сравнение с </a:t>
            </a:r>
            <a:r>
              <a:rPr lang="en-US" sz="2400" b="0" dirty="0" smtClean="0"/>
              <a:t>ODP</a:t>
            </a:r>
            <a:r>
              <a:rPr lang="bg-BG" sz="2400" b="0" dirty="0" smtClean="0"/>
              <a:t> </a:t>
            </a:r>
            <a:r>
              <a:rPr lang="en-US" sz="2400" b="0" dirty="0" smtClean="0"/>
              <a:t>R </a:t>
            </a:r>
            <a:r>
              <a:rPr lang="en-US" sz="2400" b="0" dirty="0"/>
              <a:t>11 </a:t>
            </a:r>
            <a:r>
              <a:rPr lang="bg-BG" sz="2400" b="0" dirty="0" smtClean="0"/>
              <a:t>който се определя за</a:t>
            </a:r>
            <a:r>
              <a:rPr lang="en-US" sz="2400" b="0" dirty="0" smtClean="0"/>
              <a:t> </a:t>
            </a:r>
            <a:r>
              <a:rPr lang="en-US" sz="2400" b="0" dirty="0"/>
              <a:t>1.</a:t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bg-BG" sz="2400" b="0" dirty="0" smtClean="0"/>
              <a:t>Хладилен агент</a:t>
            </a:r>
            <a:r>
              <a:rPr lang="en-US" sz="2400" dirty="0"/>
              <a:t>			</a:t>
            </a:r>
            <a:r>
              <a:rPr lang="en-US" sz="2400" dirty="0" smtClean="0"/>
              <a:t>ODP</a:t>
            </a:r>
            <a:r>
              <a:rPr lang="en-US" sz="2400" dirty="0"/>
              <a:t>	GWP</a:t>
            </a:r>
            <a:br>
              <a:rPr lang="en-US" sz="2400" dirty="0"/>
            </a:br>
            <a:r>
              <a:rPr lang="en-US" sz="2400" b="0" dirty="0"/>
              <a:t>R 22       HCFC			0.055	1700</a:t>
            </a:r>
            <a:br>
              <a:rPr lang="en-US" sz="2400" b="0" dirty="0"/>
            </a:br>
            <a:r>
              <a:rPr lang="en-US" sz="2400" b="0" dirty="0"/>
              <a:t>R </a:t>
            </a:r>
            <a:r>
              <a:rPr lang="en-US" sz="2400" b="0" dirty="0" smtClean="0"/>
              <a:t>134a   HFC </a:t>
            </a:r>
            <a:r>
              <a:rPr lang="bg-BG" sz="2400" b="0" dirty="0" smtClean="0"/>
              <a:t>чист хл.агент</a:t>
            </a:r>
            <a:r>
              <a:rPr lang="en-US" sz="2400" b="0" dirty="0"/>
              <a:t>	0	1300</a:t>
            </a:r>
            <a:br>
              <a:rPr lang="en-US" sz="2400" b="0" dirty="0"/>
            </a:br>
            <a:r>
              <a:rPr lang="en-US" sz="2400" b="0" dirty="0"/>
              <a:t>R 404A  </a:t>
            </a:r>
            <a:r>
              <a:rPr lang="en-US" sz="2400" b="0" dirty="0" smtClean="0"/>
              <a:t> HFC </a:t>
            </a:r>
            <a:r>
              <a:rPr lang="bg-BG" sz="2400" b="0" dirty="0" smtClean="0"/>
              <a:t>микс		</a:t>
            </a:r>
            <a:r>
              <a:rPr lang="en-US" sz="2400" b="0" dirty="0"/>
              <a:t>	0	3800</a:t>
            </a:r>
            <a:br>
              <a:rPr lang="en-US" sz="2400" b="0" dirty="0"/>
            </a:br>
            <a:r>
              <a:rPr lang="en-US" sz="2400" b="0" dirty="0"/>
              <a:t>R 407C </a:t>
            </a:r>
            <a:r>
              <a:rPr lang="en-US" sz="2400" b="0" dirty="0" smtClean="0"/>
              <a:t> HFC </a:t>
            </a:r>
            <a:r>
              <a:rPr lang="bg-BG" sz="2400" b="0" dirty="0" smtClean="0"/>
              <a:t>микс		</a:t>
            </a:r>
            <a:r>
              <a:rPr lang="en-US" sz="2400" b="0" dirty="0"/>
              <a:t>	0	1600</a:t>
            </a:r>
            <a:br>
              <a:rPr lang="en-US" sz="2400" b="0" dirty="0"/>
            </a:br>
            <a:r>
              <a:rPr lang="en-US" sz="2400" b="0" dirty="0"/>
              <a:t>R 410A </a:t>
            </a:r>
            <a:r>
              <a:rPr lang="en-US" sz="2400" b="0" dirty="0" smtClean="0"/>
              <a:t> HFC </a:t>
            </a:r>
            <a:r>
              <a:rPr lang="bg-BG" sz="2400" b="0" dirty="0" smtClean="0"/>
              <a:t>микс		</a:t>
            </a:r>
            <a:r>
              <a:rPr lang="en-US" sz="2400" b="0" dirty="0"/>
              <a:t>	0	1900</a:t>
            </a:r>
            <a:br>
              <a:rPr lang="en-US" sz="2400" b="0" dirty="0"/>
            </a:br>
            <a:r>
              <a:rPr lang="en-US" sz="2400" b="0" dirty="0"/>
              <a:t>R 507    HFC </a:t>
            </a:r>
            <a:r>
              <a:rPr lang="bg-BG" sz="2400" b="0" dirty="0" smtClean="0"/>
              <a:t>микс		</a:t>
            </a:r>
            <a:r>
              <a:rPr lang="en-US" sz="2400" b="0" dirty="0"/>
              <a:t>	0	3800</a:t>
            </a:r>
            <a:br>
              <a:rPr lang="en-US" sz="2400" b="0" dirty="0"/>
            </a:br>
            <a:r>
              <a:rPr lang="en-US" sz="2400" b="0" dirty="0"/>
              <a:t>R 290    </a:t>
            </a:r>
            <a:r>
              <a:rPr lang="bg-BG" sz="2400" b="0" dirty="0" smtClean="0"/>
              <a:t>пропан</a:t>
            </a:r>
            <a:r>
              <a:rPr lang="en-US" sz="2400" b="0" dirty="0"/>
              <a:t>			0	3</a:t>
            </a:r>
            <a:br>
              <a:rPr lang="en-US" sz="2400" b="0" dirty="0"/>
            </a:br>
            <a:r>
              <a:rPr lang="en-US" sz="2400" b="0" dirty="0"/>
              <a:t>R 600a  </a:t>
            </a:r>
            <a:r>
              <a:rPr lang="bg-BG" sz="2400" b="0" dirty="0" smtClean="0"/>
              <a:t>изобутан</a:t>
            </a:r>
            <a:r>
              <a:rPr lang="en-US" sz="2400" b="0" dirty="0"/>
              <a:t>		</a:t>
            </a:r>
            <a:r>
              <a:rPr lang="en-US" sz="2400" b="0" dirty="0" smtClean="0"/>
              <a:t>	0</a:t>
            </a:r>
            <a:r>
              <a:rPr lang="en-US" sz="2400" b="0" dirty="0"/>
              <a:t>	3</a:t>
            </a:r>
            <a:br>
              <a:rPr lang="en-US" sz="2400" b="0" dirty="0"/>
            </a:br>
            <a:r>
              <a:rPr lang="en-US" sz="2400" b="0" dirty="0"/>
              <a:t>R 717   </a:t>
            </a:r>
            <a:r>
              <a:rPr lang="bg-BG" sz="2400" b="0" dirty="0" smtClean="0"/>
              <a:t>амоняк</a:t>
            </a:r>
            <a:r>
              <a:rPr lang="en-US" sz="2400" b="0" dirty="0"/>
              <a:t>			0	0</a:t>
            </a:r>
            <a:br>
              <a:rPr lang="en-US" sz="2400" b="0" dirty="0"/>
            </a:br>
            <a:r>
              <a:rPr lang="en-US" sz="2400" b="0" dirty="0"/>
              <a:t>R 744   </a:t>
            </a:r>
            <a:r>
              <a:rPr lang="bg-BG" sz="2400" b="0" dirty="0" smtClean="0"/>
              <a:t>въглероден двуокис</a:t>
            </a:r>
            <a:r>
              <a:rPr lang="en-US" sz="2400" b="0"/>
              <a:t>	</a:t>
            </a:r>
            <a:r>
              <a:rPr lang="en-US" sz="2400" b="0" smtClean="0"/>
              <a:t>0</a:t>
            </a:r>
            <a:r>
              <a:rPr lang="en-US" sz="2400" b="0" dirty="0"/>
              <a:t>	1</a:t>
            </a:r>
            <a:endParaRPr lang="en-GB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8A3CF-B99E-4E0B-81AD-2AE5B3C23C94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99434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9E2E4-12B9-45A3-8A16-DD6D2C21341E}" type="slidenum">
              <a:rPr lang="sv-SE" smtClean="0"/>
              <a:pPr>
                <a:defRPr/>
              </a:pPr>
              <a:t>33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2960023" y="1763815"/>
            <a:ext cx="562865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Благодаря за</a:t>
            </a:r>
          </a:p>
          <a:p>
            <a:pPr algn="ctr">
              <a:defRPr/>
            </a:pPr>
            <a:r>
              <a:rPr lang="bg-BG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Вниманието !</a:t>
            </a:r>
          </a:p>
        </p:txBody>
      </p:sp>
    </p:spTree>
    <p:extLst>
      <p:ext uri="{BB962C8B-B14F-4D97-AF65-F5344CB8AC3E}">
        <p14:creationId xmlns:p14="http://schemas.microsoft.com/office/powerpoint/2010/main" xmlns="" val="22532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6375" y="188913"/>
            <a:ext cx="8596313" cy="1143000"/>
          </a:xfrm>
        </p:spPr>
        <p:txBody>
          <a:bodyPr/>
          <a:lstStyle/>
          <a:p>
            <a:r>
              <a:rPr lang="bg-BG" altLang="en-US" sz="2800" dirty="0" smtClean="0"/>
              <a:t>Директива за оборудване под налягане</a:t>
            </a:r>
            <a:r>
              <a:rPr lang="en-US" altLang="en-US" sz="2800" dirty="0" smtClean="0"/>
              <a:t> (PED 97/23 EC)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6250" y="1600200"/>
            <a:ext cx="8210550" cy="4259263"/>
          </a:xfrm>
        </p:spPr>
        <p:txBody>
          <a:bodyPr/>
          <a:lstStyle/>
          <a:p>
            <a:pPr marL="342900" lvl="1" indent="-342900">
              <a:buFont typeface="Arial" charset="0"/>
              <a:buNone/>
            </a:pPr>
            <a:r>
              <a:rPr lang="bg-BG" altLang="en-US" sz="2400" dirty="0" smtClean="0"/>
              <a:t>Оборудването под налягане се класифицира по 4 категории</a:t>
            </a:r>
            <a:r>
              <a:rPr lang="en-US" altLang="en-US" sz="2400" dirty="0" smtClean="0"/>
              <a:t> (I-IV)</a:t>
            </a:r>
          </a:p>
          <a:p>
            <a:pPr marL="342900" lvl="1" indent="-342900">
              <a:buFont typeface="Arial" charset="0"/>
              <a:buNone/>
            </a:pPr>
            <a:r>
              <a:rPr lang="bg-BG" altLang="en-US" sz="2400" dirty="0" smtClean="0"/>
              <a:t>Категориите се определят по </a:t>
            </a:r>
            <a:r>
              <a:rPr lang="en-US" altLang="en-US" sz="2400" dirty="0" smtClean="0"/>
              <a:t>:</a:t>
            </a:r>
          </a:p>
          <a:p>
            <a:pPr marL="342900" lvl="1" indent="-342900"/>
            <a:r>
              <a:rPr lang="en-US" altLang="en-US" sz="2400" dirty="0" smtClean="0"/>
              <a:t>	</a:t>
            </a:r>
            <a:r>
              <a:rPr lang="bg-BG" altLang="en-US" sz="2400" dirty="0" smtClean="0"/>
              <a:t>налягане</a:t>
            </a:r>
            <a:r>
              <a:rPr lang="en-US" altLang="en-US" sz="2400" dirty="0" smtClean="0"/>
              <a:t> (</a:t>
            </a:r>
            <a:r>
              <a:rPr lang="bg-BG" altLang="en-US" sz="2400" dirty="0" smtClean="0"/>
              <a:t>максимално налягане, за което оборудването е произведено</a:t>
            </a:r>
            <a:r>
              <a:rPr lang="en-US" altLang="en-US" sz="2400" dirty="0" smtClean="0"/>
              <a:t>)</a:t>
            </a:r>
          </a:p>
          <a:p>
            <a:pPr marL="342900" lvl="1" indent="-342900"/>
            <a:r>
              <a:rPr lang="en-US" altLang="en-US" sz="2400" dirty="0" smtClean="0"/>
              <a:t>	</a:t>
            </a:r>
            <a:r>
              <a:rPr lang="bg-BG" altLang="en-US" sz="2400" dirty="0" smtClean="0"/>
              <a:t>обем</a:t>
            </a:r>
            <a:r>
              <a:rPr lang="en-US" altLang="en-US" sz="2400" dirty="0" smtClean="0"/>
              <a:t> (</a:t>
            </a:r>
            <a:r>
              <a:rPr lang="bg-BG" altLang="en-US" sz="2400" dirty="0" smtClean="0"/>
              <a:t>за тръби</a:t>
            </a:r>
            <a:r>
              <a:rPr lang="en-US" altLang="en-US" sz="2400" dirty="0" smtClean="0"/>
              <a:t>: </a:t>
            </a:r>
            <a:r>
              <a:rPr lang="bg-BG" altLang="en-US" sz="2400" dirty="0" smtClean="0"/>
              <a:t>диаметър</a:t>
            </a:r>
            <a:r>
              <a:rPr lang="en-US" altLang="en-US" sz="2400" dirty="0" smtClean="0"/>
              <a:t>)</a:t>
            </a:r>
          </a:p>
          <a:p>
            <a:pPr marL="342900" lvl="1" indent="-342900"/>
            <a:r>
              <a:rPr lang="en-US" altLang="en-US" sz="2400" dirty="0" smtClean="0"/>
              <a:t>	</a:t>
            </a:r>
            <a:r>
              <a:rPr lang="bg-BG" altLang="en-US" sz="2400" dirty="0" smtClean="0"/>
              <a:t>съдържание</a:t>
            </a:r>
            <a:r>
              <a:rPr lang="en-US" altLang="en-US" sz="2400" dirty="0" smtClean="0"/>
              <a:t> (</a:t>
            </a:r>
            <a:r>
              <a:rPr lang="bg-BG" altLang="en-US" sz="2400" dirty="0" smtClean="0"/>
              <a:t>среда</a:t>
            </a:r>
            <a:r>
              <a:rPr lang="en-US" altLang="en-US" sz="2400" dirty="0" smtClean="0"/>
              <a:t>)</a:t>
            </a:r>
          </a:p>
          <a:p>
            <a:pPr marL="342900" lvl="1" indent="-342900">
              <a:buNone/>
            </a:pPr>
            <a:endParaRPr lang="en-US" altLang="en-US" sz="2400" dirty="0" smtClean="0"/>
          </a:p>
          <a:p>
            <a:pPr marL="342900" lvl="1" indent="-342900">
              <a:buNone/>
            </a:pPr>
            <a:r>
              <a:rPr lang="bg-BG" altLang="en-US" sz="2400" dirty="0" smtClean="0"/>
              <a:t>Категорията се определя с помощта на девет /9/ различни диаграми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4027" y="5544236"/>
            <a:ext cx="8210550" cy="720080"/>
          </a:xfrm>
        </p:spPr>
        <p:txBody>
          <a:bodyPr/>
          <a:lstStyle/>
          <a:p>
            <a:pPr marL="0" indent="0">
              <a:buNone/>
            </a:pPr>
            <a:r>
              <a:rPr lang="bg-BG" altLang="en-US" sz="1800" dirty="0" smtClean="0"/>
              <a:t>Диаграма</a:t>
            </a:r>
            <a:r>
              <a:rPr lang="en-US" altLang="en-US" sz="1800" dirty="0" smtClean="0"/>
              <a:t> 1- </a:t>
            </a:r>
            <a:r>
              <a:rPr lang="bg-BG" altLang="en-US" sz="1800" dirty="0" smtClean="0"/>
              <a:t>Съдове под налягане</a:t>
            </a:r>
            <a:r>
              <a:rPr lang="en-US" altLang="en-US" sz="1800" dirty="0" smtClean="0"/>
              <a:t>,</a:t>
            </a:r>
            <a:r>
              <a:rPr lang="en-US" sz="1800" dirty="0" smtClean="0"/>
              <a:t> Ps= </a:t>
            </a:r>
            <a:r>
              <a:rPr lang="bg-BG" sz="1800" dirty="0" smtClean="0"/>
              <a:t>Макс.разрешено налягане в</a:t>
            </a:r>
            <a:r>
              <a:rPr lang="en-US" sz="1800" dirty="0" smtClean="0"/>
              <a:t> bar</a:t>
            </a:r>
            <a:r>
              <a:rPr lang="bg-BG" sz="1800" dirty="0" smtClean="0"/>
              <a:t>, което производителят потвърждава съгласно дизайна на машината </a:t>
            </a:r>
            <a:r>
              <a:rPr lang="en-US" sz="1800" dirty="0" smtClean="0"/>
              <a:t>. 	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710" y="278650"/>
            <a:ext cx="5670630" cy="518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20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5859270"/>
            <a:ext cx="8210550" cy="540060"/>
          </a:xfrm>
        </p:spPr>
        <p:txBody>
          <a:bodyPr/>
          <a:lstStyle/>
          <a:p>
            <a:pPr marL="342900" lvl="1" indent="-342900">
              <a:buNone/>
            </a:pPr>
            <a:r>
              <a:rPr lang="bg-BG" altLang="en-US" dirty="0" smtClean="0"/>
              <a:t>Диаграма</a:t>
            </a:r>
            <a:r>
              <a:rPr lang="sv-SE" altLang="en-US" dirty="0" smtClean="0"/>
              <a:t> 7. </a:t>
            </a:r>
            <a:r>
              <a:rPr lang="bg-BG" altLang="en-US" dirty="0" smtClean="0"/>
              <a:t>Тръби</a:t>
            </a:r>
            <a:r>
              <a:rPr lang="sv-SE" altLang="en-US" dirty="0" smtClean="0"/>
              <a:t>, </a:t>
            </a:r>
            <a:r>
              <a:rPr lang="en-GB" dirty="0" smtClean="0"/>
              <a:t>DN = </a:t>
            </a:r>
            <a:r>
              <a:rPr lang="bg-BG" dirty="0" smtClean="0"/>
              <a:t>Номинален размер на тръбите</a:t>
            </a:r>
            <a:r>
              <a:rPr lang="en-GB" dirty="0" smtClean="0"/>
              <a:t>. </a:t>
            </a:r>
            <a:r>
              <a:rPr lang="en-GB" dirty="0"/>
              <a:t>	</a:t>
            </a:r>
          </a:p>
          <a:p>
            <a:pPr marL="342900" lvl="1" indent="-342900">
              <a:buNone/>
            </a:pP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924" y="368659"/>
            <a:ext cx="6338849" cy="53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69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6375" y="188913"/>
            <a:ext cx="8596313" cy="1143000"/>
          </a:xfrm>
        </p:spPr>
        <p:txBody>
          <a:bodyPr/>
          <a:lstStyle/>
          <a:p>
            <a:r>
              <a:rPr lang="bg-BG" altLang="en-US" dirty="0" smtClean="0"/>
              <a:t>Директива за оборудване под налягане</a:t>
            </a:r>
            <a:r>
              <a:rPr lang="en-US" altLang="en-US" dirty="0" smtClean="0"/>
              <a:t> (PED 97/23 EC)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1540" y="1673805"/>
            <a:ext cx="8210550" cy="4259263"/>
          </a:xfrm>
        </p:spPr>
        <p:txBody>
          <a:bodyPr/>
          <a:lstStyle/>
          <a:p>
            <a:pPr marL="342900" lvl="1" indent="-342900">
              <a:buFont typeface="Arial" charset="0"/>
              <a:buNone/>
            </a:pPr>
            <a:r>
              <a:rPr lang="bg-BG" altLang="en-US" sz="2400" dirty="0" smtClean="0"/>
              <a:t>Категорията ни дава така наречения модул съгласно посочената таблица. Модулът показва какъв контрол се изисква.</a:t>
            </a:r>
            <a:r>
              <a:rPr lang="en-US" altLang="en-US" sz="2400" dirty="0" smtClean="0"/>
              <a:t> </a:t>
            </a:r>
          </a:p>
          <a:p>
            <a:pPr marL="342900" lvl="1" indent="-342900">
              <a:buFont typeface="Arial" charset="0"/>
              <a:buNone/>
            </a:pPr>
            <a:endParaRPr lang="en-US" altLang="en-US" sz="2400" dirty="0" smtClean="0"/>
          </a:p>
          <a:p>
            <a:pPr marL="342900" lvl="1" indent="-342900">
              <a:buFont typeface="Arial" charset="0"/>
              <a:buNone/>
            </a:pPr>
            <a:endParaRPr lang="en-US" altLang="en-US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0402954"/>
              </p:ext>
            </p:extLst>
          </p:nvPr>
        </p:nvGraphicFramePr>
        <p:xfrm>
          <a:off x="701570" y="3293985"/>
          <a:ext cx="8145904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476"/>
                <a:gridCol w="2036476"/>
                <a:gridCol w="2036476"/>
                <a:gridCol w="20364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Category I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Category II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Category III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Category</a:t>
                      </a:r>
                      <a:r>
                        <a:rPr lang="en-US" baseline="0" noProof="0" dirty="0" smtClean="0"/>
                        <a:t> IV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Module 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Module</a:t>
                      </a:r>
                      <a:r>
                        <a:rPr lang="en-US" baseline="0" noProof="0" dirty="0" smtClean="0"/>
                        <a:t> A1</a:t>
                      </a:r>
                    </a:p>
                    <a:p>
                      <a:r>
                        <a:rPr lang="en-US" baseline="0" noProof="0" dirty="0" smtClean="0"/>
                        <a:t>Module D1</a:t>
                      </a:r>
                    </a:p>
                    <a:p>
                      <a:r>
                        <a:rPr lang="en-US" baseline="0" noProof="0" dirty="0" smtClean="0"/>
                        <a:t>Module E1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Module B1 +</a:t>
                      </a:r>
                      <a:r>
                        <a:rPr lang="en-US" baseline="0" noProof="0" dirty="0" smtClean="0"/>
                        <a:t> D</a:t>
                      </a:r>
                    </a:p>
                    <a:p>
                      <a:r>
                        <a:rPr lang="en-US" baseline="0" noProof="0" dirty="0" smtClean="0"/>
                        <a:t>Module B1 + F</a:t>
                      </a:r>
                    </a:p>
                    <a:p>
                      <a:r>
                        <a:rPr lang="en-US" baseline="0" noProof="0" dirty="0" smtClean="0"/>
                        <a:t>Module B+ E</a:t>
                      </a:r>
                    </a:p>
                    <a:p>
                      <a:r>
                        <a:rPr lang="en-US" baseline="0" noProof="0" dirty="0" smtClean="0"/>
                        <a:t>Module B + C1</a:t>
                      </a:r>
                    </a:p>
                    <a:p>
                      <a:r>
                        <a:rPr lang="en-US" baseline="0" noProof="0" dirty="0" smtClean="0"/>
                        <a:t>Module 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Module B + D</a:t>
                      </a:r>
                    </a:p>
                    <a:p>
                      <a:r>
                        <a:rPr lang="en-US" noProof="0" dirty="0" smtClean="0"/>
                        <a:t>Module B + F</a:t>
                      </a:r>
                    </a:p>
                    <a:p>
                      <a:r>
                        <a:rPr lang="en-US" noProof="0" dirty="0" smtClean="0"/>
                        <a:t>Module G</a:t>
                      </a:r>
                    </a:p>
                    <a:p>
                      <a:r>
                        <a:rPr lang="en-US" noProof="0" dirty="0" smtClean="0"/>
                        <a:t>Module H1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074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6375" y="188913"/>
            <a:ext cx="8596313" cy="1143000"/>
          </a:xfrm>
        </p:spPr>
        <p:txBody>
          <a:bodyPr/>
          <a:lstStyle/>
          <a:p>
            <a:r>
              <a:rPr lang="bg-BG" altLang="en-US" sz="2800" dirty="0" smtClean="0"/>
              <a:t>Директива за оборудване под налягане</a:t>
            </a:r>
            <a:r>
              <a:rPr lang="en-US" altLang="en-US" sz="2800" dirty="0" smtClean="0"/>
              <a:t> (PED 97/23 EC) </a:t>
            </a:r>
            <a:r>
              <a:rPr lang="bg-BG" altLang="en-US" sz="2800" dirty="0" smtClean="0"/>
              <a:t>технически файл</a:t>
            </a:r>
            <a:r>
              <a:rPr lang="en-US" altLang="en-US" sz="2800" dirty="0" smtClean="0"/>
              <a:t>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6250" y="1600200"/>
            <a:ext cx="8210550" cy="4259263"/>
          </a:xfrm>
        </p:spPr>
        <p:txBody>
          <a:bodyPr/>
          <a:lstStyle/>
          <a:p>
            <a:pPr marL="342900" lvl="1" indent="-342900">
              <a:buFont typeface="Arial" charset="0"/>
              <a:buNone/>
            </a:pPr>
            <a:r>
              <a:rPr lang="bg-BG" altLang="en-US" sz="2400" u="sng" dirty="0" smtClean="0"/>
              <a:t>Модул</a:t>
            </a:r>
            <a:r>
              <a:rPr lang="sv-SE" altLang="en-US" sz="2400" u="sng" dirty="0" smtClean="0"/>
              <a:t> G:</a:t>
            </a:r>
          </a:p>
          <a:p>
            <a:pPr marL="342900" lvl="1" indent="-342900">
              <a:buFontTx/>
              <a:buChar char="-"/>
            </a:pPr>
            <a:endParaRPr lang="sv-SE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Общо описание</a:t>
            </a:r>
            <a:r>
              <a:rPr lang="sv-SE" altLang="en-US" sz="2400" dirty="0" smtClean="0"/>
              <a:t> (</a:t>
            </a:r>
            <a:r>
              <a:rPr lang="bg-BG" altLang="en-US" sz="2400" dirty="0" smtClean="0"/>
              <a:t>преглед на системата</a:t>
            </a:r>
            <a:r>
              <a:rPr lang="sv-SE" altLang="en-US" sz="24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Линейна схема</a:t>
            </a:r>
            <a:endParaRPr lang="sv-SE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Списък на използваните стандарти</a:t>
            </a:r>
            <a:endParaRPr lang="sv-SE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Калкулация на дизайна</a:t>
            </a:r>
            <a:endParaRPr lang="sv-SE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Декларации за съответствие</a:t>
            </a:r>
            <a:endParaRPr lang="sv-SE" altLang="en-US" sz="2400" dirty="0" smtClean="0"/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Управление на риска</a:t>
            </a:r>
            <a:r>
              <a:rPr lang="sv-SE" altLang="en-US" sz="2400" dirty="0" smtClean="0"/>
              <a:t> PED/MD</a:t>
            </a:r>
          </a:p>
          <a:p>
            <a:pPr>
              <a:buFont typeface="Wingdings" pitchFamily="2" charset="2"/>
              <a:buChar char="Ø"/>
            </a:pPr>
            <a:r>
              <a:rPr lang="bg-BG" altLang="en-US" sz="2400" dirty="0" smtClean="0"/>
              <a:t>Технически файл за монтажа</a:t>
            </a:r>
            <a:r>
              <a:rPr lang="sv-SE" altLang="en-US" sz="2400" dirty="0" smtClean="0"/>
              <a:t> (WPQ,PQR, NDT….)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9427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385763" y="1223963"/>
            <a:ext cx="6165850" cy="42751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296863" y="414338"/>
            <a:ext cx="8461375" cy="566737"/>
          </a:xfrm>
        </p:spPr>
        <p:txBody>
          <a:bodyPr/>
          <a:lstStyle/>
          <a:p>
            <a:r>
              <a:rPr lang="bg-BG" altLang="en-US" sz="3200" dirty="0" smtClean="0"/>
              <a:t>Световни стандарти за дизайн на хладилните системи</a:t>
            </a:r>
            <a:r>
              <a:rPr lang="sv-SE" altLang="en-US" sz="3200" dirty="0" smtClean="0"/>
              <a:t> </a:t>
            </a:r>
            <a:endParaRPr lang="en-US" altLang="en-US" sz="3200" dirty="0" smtClean="0"/>
          </a:p>
        </p:txBody>
      </p:sp>
      <p:sp>
        <p:nvSpPr>
          <p:cNvPr id="13315" name="Text Placeholder 4"/>
          <p:cNvSpPr>
            <a:spLocks noGrp="1"/>
          </p:cNvSpPr>
          <p:nvPr>
            <p:ph type="body" sz="half" idx="2"/>
          </p:nvPr>
        </p:nvSpPr>
        <p:spPr>
          <a:xfrm>
            <a:off x="746125" y="1584325"/>
            <a:ext cx="6616700" cy="804863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bg-BG" sz="2400" dirty="0" smtClean="0">
                <a:solidFill>
                  <a:schemeClr val="bg1"/>
                </a:solidFill>
              </a:rPr>
              <a:t>Европейски стандарт за хладилните системи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</a:p>
          <a:p>
            <a:pPr>
              <a:buClr>
                <a:schemeClr val="bg2">
                  <a:lumMod val="75000"/>
                </a:schemeClr>
              </a:buCl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EN 378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bg-BG" sz="2400" dirty="0" smtClean="0">
                <a:solidFill>
                  <a:schemeClr val="bg1"/>
                </a:solidFill>
              </a:rPr>
              <a:t>Американски стандарт за хладилните системи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</a:p>
          <a:p>
            <a:pPr>
              <a:buClr>
                <a:schemeClr val="bg2">
                  <a:lumMod val="75000"/>
                </a:schemeClr>
              </a:buCl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ISO/CD 5149 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bg-BG" sz="2400" dirty="0" smtClean="0">
                <a:solidFill>
                  <a:schemeClr val="bg1"/>
                </a:solidFill>
              </a:rPr>
              <a:t>Австралийски хладилен стандарт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</a:p>
          <a:p>
            <a:pPr>
              <a:buClr>
                <a:schemeClr val="bg2">
                  <a:lumMod val="75000"/>
                </a:schemeClr>
              </a:buCl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AS/NZS 1677</a:t>
            </a:r>
          </a:p>
          <a:p>
            <a:pPr>
              <a:defRPr/>
            </a:pPr>
            <a:r>
              <a:rPr lang="en-US" sz="2800" dirty="0" smtClean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7BFE5-F51B-44BF-B05B-3E63632DA7E7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465D"/>
      </a:accent1>
      <a:accent2>
        <a:srgbClr val="A6978A"/>
      </a:accent2>
      <a:accent3>
        <a:srgbClr val="FFFFFF"/>
      </a:accent3>
      <a:accent4>
        <a:srgbClr val="000000"/>
      </a:accent4>
      <a:accent5>
        <a:srgbClr val="AAB0B6"/>
      </a:accent5>
      <a:accent6>
        <a:srgbClr val="96887D"/>
      </a:accent6>
      <a:hlink>
        <a:srgbClr val="3198BD"/>
      </a:hlink>
      <a:folHlink>
        <a:srgbClr val="A6978A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1AC17"/>
        </a:accent1>
        <a:accent2>
          <a:srgbClr val="B21302"/>
        </a:accent2>
        <a:accent3>
          <a:srgbClr val="FFFFFF"/>
        </a:accent3>
        <a:accent4>
          <a:srgbClr val="000000"/>
        </a:accent4>
        <a:accent5>
          <a:srgbClr val="EED2AB"/>
        </a:accent5>
        <a:accent6>
          <a:srgbClr val="A11002"/>
        </a:accent6>
        <a:hlink>
          <a:srgbClr val="2C88A8"/>
        </a:hlink>
        <a:folHlink>
          <a:srgbClr val="5082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8B524"/>
        </a:accent1>
        <a:accent2>
          <a:srgbClr val="D01602"/>
        </a:accent2>
        <a:accent3>
          <a:srgbClr val="FFFFFF"/>
        </a:accent3>
        <a:accent4>
          <a:srgbClr val="000000"/>
        </a:accent4>
        <a:accent5>
          <a:srgbClr val="F2D7AC"/>
        </a:accent5>
        <a:accent6>
          <a:srgbClr val="BC1302"/>
        </a:accent6>
        <a:hlink>
          <a:srgbClr val="3198B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E52C19"/>
        </a:accent6>
        <a:hlink>
          <a:srgbClr val="3198B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E52C19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A6978A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96887D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8B8D90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7D7F82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B2A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A19E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E4D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FCA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47ABCF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B8D90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6989C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JBT_AeroTech_template">
  <a:themeElements>
    <a:clrScheme name="2_JBT_AeroTech_templat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2_JBT_AeroTech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JBT_AeroTech_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">
  <a:themeElements>
    <a:clrScheme name="NEW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465D"/>
      </a:accent1>
      <a:accent2>
        <a:srgbClr val="00DCD7"/>
      </a:accent2>
      <a:accent3>
        <a:srgbClr val="FFFFFF"/>
      </a:accent3>
      <a:accent4>
        <a:srgbClr val="000000"/>
      </a:accent4>
      <a:accent5>
        <a:srgbClr val="AAB0B6"/>
      </a:accent5>
      <a:accent6>
        <a:srgbClr val="00C7C3"/>
      </a:accent6>
      <a:hlink>
        <a:srgbClr val="86989C"/>
      </a:hlink>
      <a:folHlink>
        <a:srgbClr val="A6978A"/>
      </a:folHlink>
    </a:clrScheme>
    <a:fontScheme name="NEW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0D074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F6E4BC"/>
        </a:accent5>
        <a:accent6>
          <a:srgbClr val="E52C19"/>
        </a:accent6>
        <a:hlink>
          <a:srgbClr val="7DC4D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0D074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F6E4BC"/>
        </a:accent5>
        <a:accent6>
          <a:srgbClr val="E52C19"/>
        </a:accent6>
        <a:hlink>
          <a:srgbClr val="3198B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E52C19"/>
        </a:accent6>
        <a:hlink>
          <a:srgbClr val="3198B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47ABCF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B8D90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6989C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INAL_ppt_template_mstr">
  <a:themeElements>
    <a:clrScheme name="1_FINAL_ppt_template_mstr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465D"/>
      </a:accent1>
      <a:accent2>
        <a:srgbClr val="00DCD7"/>
      </a:accent2>
      <a:accent3>
        <a:srgbClr val="FFFFFF"/>
      </a:accent3>
      <a:accent4>
        <a:srgbClr val="000000"/>
      </a:accent4>
      <a:accent5>
        <a:srgbClr val="AAB0B6"/>
      </a:accent5>
      <a:accent6>
        <a:srgbClr val="00C7C3"/>
      </a:accent6>
      <a:hlink>
        <a:srgbClr val="47ABCF"/>
      </a:hlink>
      <a:folHlink>
        <a:srgbClr val="A6978A"/>
      </a:folHlink>
    </a:clrScheme>
    <a:fontScheme name="1_FINAL_ppt_template_mst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INAL_ppt_template_mst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47ABCF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B8D90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6989C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E4D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FCA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B2A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A19E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8B8D90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7D7F82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E52C19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BT_FoodTech">
  <a:themeElements>
    <a:clrScheme name="JBT_FoodTech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marL="177800" indent="-177800">
          <a:spcBef>
            <a:spcPct val="50000"/>
          </a:spcBef>
          <a:defRPr sz="1600" b="1" dirty="0"/>
        </a:defPPr>
      </a:lstStyle>
    </a:txDef>
  </a:objectDefaults>
  <a:extraClrSchemeLst>
    <a:extraClrScheme>
      <a:clrScheme name="JBT_FoodTech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JBT_FoodTech_Brown">
  <a:themeElements>
    <a:clrScheme name="1_JBT_FoodTech_Brown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1_JBT_FoodTech_Brow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JBT_FoodTech_Brow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JBT_FoodTech_Green">
  <a:themeElements>
    <a:clrScheme name="JBT_FoodTech_Green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BT_FoodTech_Gree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JBT_FoodTech_Orange">
  <a:themeElements>
    <a:clrScheme name="JBT_FoodTech_Orang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Ora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BT_FoodTech_Orang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JBT_FoodTech_Red">
  <a:themeElements>
    <a:clrScheme name="JBT_FoodTech_Red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BT_FoodTech_Red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JBT_FoodTech_Yellow">
  <a:themeElements>
    <a:clrScheme name="JBT_FoodTech_Yellow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Yello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BT_FoodTech_Yellow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FMC May 06</Template>
  <TotalTime>220</TotalTime>
  <Words>1147</Words>
  <Application>Microsoft Office PowerPoint</Application>
  <PresentationFormat>On-screen Show (4:3)</PresentationFormat>
  <Paragraphs>240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2_Custom Design</vt:lpstr>
      <vt:lpstr>NEW</vt:lpstr>
      <vt:lpstr>1_FINAL_ppt_template_mstr</vt:lpstr>
      <vt:lpstr>JBT_FoodTech</vt:lpstr>
      <vt:lpstr>1_JBT_FoodTech_Brown</vt:lpstr>
      <vt:lpstr>JBT_FoodTech_Green</vt:lpstr>
      <vt:lpstr>JBT_FoodTech_Orange</vt:lpstr>
      <vt:lpstr>JBT_FoodTech_Red</vt:lpstr>
      <vt:lpstr>JBT_FoodTech_Yellow</vt:lpstr>
      <vt:lpstr>2_JBT_AeroTech_template</vt:lpstr>
      <vt:lpstr>Slide 1</vt:lpstr>
      <vt:lpstr>Slide 2</vt:lpstr>
      <vt:lpstr>Хладилни директиви…     </vt:lpstr>
      <vt:lpstr>Директива за оборудване под налягане (PED 97/23 EC)</vt:lpstr>
      <vt:lpstr>Slide 5</vt:lpstr>
      <vt:lpstr>Slide 6</vt:lpstr>
      <vt:lpstr>Директива за оборудване под налягане (PED 97/23 EC)</vt:lpstr>
      <vt:lpstr>Директива за оборудване под налягане (PED 97/23 EC) технически файл…</vt:lpstr>
      <vt:lpstr>Световни стандарти за дизайн на хладилните системи </vt:lpstr>
      <vt:lpstr>За да се изпълнят директивите има хармонизирани стандарти…</vt:lpstr>
      <vt:lpstr>Други важни стандарти свързани с EN 378-2…</vt:lpstr>
      <vt:lpstr>Какво предлагаме ние ?</vt:lpstr>
      <vt:lpstr>Кой е интегратор и отговаря за одобрението ?</vt:lpstr>
      <vt:lpstr>Важно е да се закупят компонентите и да се реши кой е интеграторът !</vt:lpstr>
      <vt:lpstr>Процес на одобрение от акредитиран орган…</vt:lpstr>
      <vt:lpstr>Slide 16</vt:lpstr>
      <vt:lpstr>Процес на одобрение </vt:lpstr>
      <vt:lpstr>Някои забележки от инспекции на оторизирани органи …</vt:lpstr>
      <vt:lpstr>Употребявано оборудване под налягане </vt:lpstr>
      <vt:lpstr>Slide 20</vt:lpstr>
      <vt:lpstr>Slide 21</vt:lpstr>
      <vt:lpstr>   NH3 – амоняк  - Поради своята характерна миризма, амонякът е единственият хладилен агент в света, който предупреждава при изтичане много преди да стане опасен и дава възможност на хората да напуснат района.   - Амонякът е токсичен при вдишване, опасен за очите, дихателния тракт, кожата и е запалим при определени условия.  - Ето защо с амоняка трябва да се работи внимателно и всички амонячни системи трябва да се изграждат внимателно и с приоритет безопасност на труда.    - В същото време обаче, за разлика от други хладилни агенти, амонякът има характерна миризма и може да бъде открит от хората при теч в много ниски концентрации – т.е предупреждава рано за възможен проблем !    - При 20-25 ppm вече усещате наличието му и взимате мерки.   </vt:lpstr>
      <vt:lpstr>Енергийна ефективност  Амонякът е един от най-ефективните хладилни агенти, при приложения от ниска до висока температура. Обикновена амонячните системи са с 15-20% по-енергийно ефективни от същите, ползващи DX R404A – фреон директна експанзия.   Околна среда Амонякът е най-екологичният хладилен агент. Той принадлежи към групата на така наречените естествени или природни хладилни агенти ефектът му по отношение на  GWP (глобалното затопляне) и ODP (разрушаване на озоновия слой) е нула  По-малки диаметри на тръбите И за течния амоняк, и за монячните пари са необходими тръби с по-малък диаметър отколкото повечете химически хладилни агенти.</vt:lpstr>
      <vt:lpstr>    По-добър топлообмен Амонякът има по-добри качества за топлобмен отколкото повечето химически хладилни агенти и затова позволява да се използват уреди с по-малка топлообменна повърхност. Тези свойства също подпомагат термодинамичната ефективност на системата и намаляват оперативните разходи на системата. These properties also favours the thermodynamic  Цена В много страни цената за амоняка (на kg) е значително по-ниска от цената за фреон – HFC – на кг. Безопасност  Амонякът е токсичен при вдишване, опасен за очите, дихателния тракт, кожата и е запалим при определени условия и с него трябва да се внимава </vt:lpstr>
      <vt:lpstr>В Швеция:  NGV (24 h): 20 ppm  TGV (15 min): 50 ppm  Нива за аларми: C: Теч, незначителен:  50 - 300ppm  B: Значителен:  500 - 1000ppm  A. Високо ниво, предприятието спира =  Защита на персонала &gt; 3000ppm</vt:lpstr>
      <vt:lpstr>Синтетични хладилни агенти   1. CFC (хлоро флуор карбон – член на семейството на FC съдържащ хлор, флуор и въглерод)  Протоколът от Монтреал от 1987 определи фази в производството на хладилните агенти. CFC не може да се използва от 1 януари 2000. В момента се ползват   R 12 и многокомпонетният R 502.    </vt:lpstr>
      <vt:lpstr>2. HCFC (Hydrofluorocarbon – хидро флуор  въглерод – член на FC семейството, съдържащ водород, хлор, флуор и въглерод)   HCFC има ограничено бъдеще за нов дизайн. HCFC не може да се използва за нови инсталации и не може да се пълни в съществуващи. Тоталното му спиране ще бъде на 1 януари 2015. Основният HCFC rхладилен агент е: R 22 и смеси с R 22.   </vt:lpstr>
      <vt:lpstr>3. HFC (Fluorohydrocarbons – флуор водовъглероди – съдържащ водород и въглерод)   HFC хладилните агенти са отговор на мното хладилни потребности. Чистите HFC или смесите трябва да се избягват при големи мощности за замразяване и съхранение на храни.     HFC е алтернатива на R 22</vt:lpstr>
      <vt:lpstr>  R134a може да бъде опция в случаи, когато загубата на мощност е приемлива или ако компресорът може да работи с по-голяма мощност, без това да засегне други фактори. Подходящ най-вече при охлаждане. Изисква честа смяна на масло.   R404a (R507) обикновено е най-добрата опция за хладилни инсталации, на трябва да се има пред вид по-висока консумация на енергия и по-високо налягане на кондензация. При използването му за климатизация енергийната ефективност намалява и консумацията на електричество се увеличава значително. Изисква се честа смяна на масло.   </vt:lpstr>
      <vt:lpstr>Slide 30</vt:lpstr>
      <vt:lpstr>За малки хладилни инсталации (~30-50 kW), HFC е атрактивен, при положение, че първоначалната инвестиция е много по-ниска в сравнение с тази за амонячна инсталация.   Фреоните не се считат за опасни за хората, на имат голямо влияние върху околната среда.   </vt:lpstr>
      <vt:lpstr>GWP глобалното затопляне, сравнено с глобалното затопляне на CO2. GWP  - всички данни се базират на 100 годишен период. ODP потенциал за нарушаване на озонвия слой – в сравнение с ODP R 11 който се определя за 1.  Хладилен агент   ODP GWP R 22       HCFC   0.055 1700 R 134a   HFC чист хл.агент 0 1300 R 404A   HFC микс   0 3800 R 407C  HFC микс   0 1600 R 410A  HFC микс   0 1900 R 507    HFC микс   0 3800 R 290    пропан   0 3 R 600a  изобутан   0 3 R 717   амоняк   0 0 R 744   въглероден двуокис 0 1</vt:lpstr>
      <vt:lpstr>Slide 33</vt:lpstr>
    </vt:vector>
  </TitlesOfParts>
  <Company>Avalon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LVS Refrigeration™</dc:title>
  <dc:subject>JBT Food Corporation</dc:subject>
  <dc:creator>Håkan Ohlsson</dc:creator>
  <cp:lastModifiedBy>User</cp:lastModifiedBy>
  <cp:revision>172</cp:revision>
  <cp:lastPrinted>2004-04-27T09:11:47Z</cp:lastPrinted>
  <dcterms:created xsi:type="dcterms:W3CDTF">2002-10-29T13:21:40Z</dcterms:created>
  <dcterms:modified xsi:type="dcterms:W3CDTF">2013-11-13T15:35:24Z</dcterms:modified>
</cp:coreProperties>
</file>