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61" r:id="rId4"/>
    <p:sldId id="294" r:id="rId5"/>
    <p:sldId id="262" r:id="rId6"/>
    <p:sldId id="263" r:id="rId7"/>
    <p:sldId id="264" r:id="rId8"/>
    <p:sldId id="265" r:id="rId9"/>
    <p:sldId id="266" r:id="rId10"/>
    <p:sldId id="290" r:id="rId11"/>
    <p:sldId id="267" r:id="rId12"/>
    <p:sldId id="268" r:id="rId13"/>
    <p:sldId id="269" r:id="rId14"/>
    <p:sldId id="270" r:id="rId15"/>
    <p:sldId id="271" r:id="rId16"/>
    <p:sldId id="29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2" r:id="rId31"/>
    <p:sldId id="285" r:id="rId32"/>
    <p:sldId id="286" r:id="rId33"/>
    <p:sldId id="287" r:id="rId34"/>
    <p:sldId id="288" r:id="rId35"/>
    <p:sldId id="293" r:id="rId3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1988407699037721E-2"/>
          <c:y val="2.8252405949256341E-2"/>
          <c:w val="0.76078937007874115"/>
          <c:h val="0.8326195683872849"/>
        </c:manualLayout>
      </c:layout>
      <c:lineChart>
        <c:grouping val="standard"/>
        <c:ser>
          <c:idx val="0"/>
          <c:order val="0"/>
          <c:tx>
            <c:strRef>
              <c:f>'[Chart in Microsoft PowerPoint]Sheet1'!$C$1</c:f>
              <c:strCache>
                <c:ptCount val="1"/>
                <c:pt idx="0">
                  <c:v>-7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'[Chart in Microsoft PowerPoint]Sheet1'!$B$2:$B$7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cat>
          <c:val>
            <c:numRef>
              <c:f>'[Chart in Microsoft PowerPoint]Sheet1'!$C$2:$C$7</c:f>
              <c:numCache>
                <c:formatCode>General</c:formatCode>
                <c:ptCount val="6"/>
                <c:pt idx="0">
                  <c:v>8</c:v>
                </c:pt>
                <c:pt idx="1">
                  <c:v>21.5</c:v>
                </c:pt>
                <c:pt idx="2">
                  <c:v>36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PowerPoint]Sheet1'!$D$1</c:f>
              <c:strCache>
                <c:ptCount val="1"/>
                <c:pt idx="0">
                  <c:v>-12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'[Chart in Microsoft PowerPoint]Sheet1'!$B$2:$B$7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cat>
          <c:val>
            <c:numRef>
              <c:f>'[Chart in Microsoft PowerPoint]Sheet1'!$D$2:$D$7</c:f>
              <c:numCache>
                <c:formatCode>General</c:formatCode>
                <c:ptCount val="6"/>
                <c:pt idx="0">
                  <c:v>8</c:v>
                </c:pt>
                <c:pt idx="1">
                  <c:v>11</c:v>
                </c:pt>
                <c:pt idx="2">
                  <c:v>14.5</c:v>
                </c:pt>
                <c:pt idx="3">
                  <c:v>18</c:v>
                </c:pt>
                <c:pt idx="4">
                  <c:v>22</c:v>
                </c:pt>
              </c:numCache>
            </c:numRef>
          </c:val>
        </c:ser>
        <c:ser>
          <c:idx val="2"/>
          <c:order val="2"/>
          <c:tx>
            <c:strRef>
              <c:f>'[Chart in Microsoft PowerPoint]Sheet1'!$E$1</c:f>
              <c:strCache>
                <c:ptCount val="1"/>
                <c:pt idx="0">
                  <c:v>-18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'[Chart in Microsoft PowerPoint]Sheet1'!$B$2:$B$7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cat>
          <c:val>
            <c:numRef>
              <c:f>'[Chart in Microsoft PowerPoint]Sheet1'!$E$2:$E$7</c:f>
              <c:numCache>
                <c:formatCode>General</c:formatCode>
                <c:ptCount val="6"/>
                <c:pt idx="0">
                  <c:v>8</c:v>
                </c:pt>
                <c:pt idx="1">
                  <c:v>9</c:v>
                </c:pt>
                <c:pt idx="2">
                  <c:v>10.5</c:v>
                </c:pt>
                <c:pt idx="3">
                  <c:v>12</c:v>
                </c:pt>
                <c:pt idx="4">
                  <c:v>14</c:v>
                </c:pt>
              </c:numCache>
            </c:numRef>
          </c:val>
        </c:ser>
        <c:ser>
          <c:idx val="3"/>
          <c:order val="3"/>
          <c:tx>
            <c:strRef>
              <c:f>'[Chart in Microsoft PowerPoint]Sheet1'!$F$1</c:f>
              <c:strCache>
                <c:ptCount val="1"/>
                <c:pt idx="0">
                  <c:v>25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'[Chart in Microsoft PowerPoint]Sheet1'!$B$2:$B$7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cat>
          <c:val>
            <c:numRef>
              <c:f>'[Chart in Microsoft PowerPoint]Sheet1'!$F$2:$F$7</c:f>
              <c:numCache>
                <c:formatCode>General</c:formatCode>
                <c:ptCount val="6"/>
                <c:pt idx="0">
                  <c:v>8</c:v>
                </c:pt>
                <c:pt idx="1">
                  <c:v>7.7</c:v>
                </c:pt>
                <c:pt idx="2">
                  <c:v>7.5</c:v>
                </c:pt>
                <c:pt idx="3">
                  <c:v>7</c:v>
                </c:pt>
                <c:pt idx="4">
                  <c:v>6.8</c:v>
                </c:pt>
              </c:numCache>
            </c:numRef>
          </c:val>
        </c:ser>
        <c:marker val="1"/>
        <c:axId val="53671808"/>
        <c:axId val="53673344"/>
      </c:lineChart>
      <c:catAx>
        <c:axId val="53671808"/>
        <c:scaling>
          <c:orientation val="minMax"/>
        </c:scaling>
        <c:axPos val="b"/>
        <c:numFmt formatCode="General" sourceLinked="1"/>
        <c:tickLblPos val="nextTo"/>
        <c:crossAx val="53673344"/>
        <c:crosses val="autoZero"/>
        <c:auto val="1"/>
        <c:lblAlgn val="ctr"/>
        <c:lblOffset val="100"/>
      </c:catAx>
      <c:valAx>
        <c:axId val="53673344"/>
        <c:scaling>
          <c:orientation val="minMax"/>
        </c:scaling>
        <c:axPos val="l"/>
        <c:majorGridlines/>
        <c:numFmt formatCode="General" sourceLinked="1"/>
        <c:tickLblPos val="nextTo"/>
        <c:crossAx val="53671808"/>
        <c:crosses val="autoZero"/>
        <c:crossBetween val="between"/>
      </c:valAx>
    </c:plotArea>
    <c:legend>
      <c:legendPos val="r"/>
    </c:legend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B96B1B-1C15-486B-8CFA-2EDD5547078D}" type="datetimeFigureOut">
              <a:rPr lang="en-US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8EA8C0-9F94-4E51-9D13-0FD96069C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4213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68F19-8EDA-4BCC-AF40-40B6952BFDF8}" type="slidenum">
              <a:rPr lang="ar-SA" altLang="he-IL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he-IL">
              <a:latin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altLang="he-I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4213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4213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4213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E51063-CC69-4452-99FC-A0D177808822}" type="slidenum">
              <a:rPr lang="ar-SA" altLang="he-IL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he-IL"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altLang="he-I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C9D541-0E38-49B3-B842-D7B2E5CFE1A2}" type="slidenum">
              <a:rPr lang="ar-SA" altLang="he-IL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he-IL">
              <a:latin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alt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0AA33-A89F-450D-A794-80441F2D1399}" type="datetimeFigureOut">
              <a:rPr lang="en-US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ED767-C3A5-4413-8171-585811A1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D42A-55E5-4C8B-ADFD-916F9162F6A5}" type="datetimeFigureOut">
              <a:rPr lang="en-US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FF08E-9084-41F4-B371-DDDB0E305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C72EB-550C-4CE0-8252-BCAE273737C9}" type="datetimeFigureOut">
              <a:rPr lang="en-US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61EA0-6B8D-47D2-981C-242B9FA64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70BDB-16AD-4AE3-9E17-59FDCEE10BC4}" type="datetimeFigureOut">
              <a:rPr lang="en-US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D9CCD-CF5B-4CC4-86FE-ABDA7E203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1989-7528-45EC-A2B7-21E9EE463EF7}" type="datetimeFigureOut">
              <a:rPr lang="en-US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68AC9-BDA6-4502-A86D-85F658884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1FAAA-A955-470B-B70D-5A2A97B19837}" type="datetimeFigureOut">
              <a:rPr lang="en-US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88FF0-3759-4610-827F-EF56661AB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1E8D0-C180-4BA5-B53A-0D4DA7B2E0F9}" type="datetimeFigureOut">
              <a:rPr lang="en-US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4D41E-BE02-4472-8620-CCBA7069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04A9-AFB4-4EFC-86AD-94CDBB9850D3}" type="datetimeFigureOut">
              <a:rPr lang="en-US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0DD39-C393-4F8D-A4F8-63DF87ED4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716F-0B4F-4F09-BD68-D0780EBE7DA9}" type="datetimeFigureOut">
              <a:rPr lang="en-US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C4DB-B933-47BC-8A3C-BD41D471B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7EA0-6E9E-4904-A7D0-4DB8CB3DCC20}" type="datetimeFigureOut">
              <a:rPr lang="en-US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49DD-4193-4393-BD61-3384588D3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4FA88-F37B-47D4-BC51-62AB4CC39637}" type="datetimeFigureOut">
              <a:rPr lang="en-US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410CD-09D1-4875-A99F-2132AFD28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BB631-A473-43E6-A2CC-554FA185F5C4}" type="datetimeFigureOut">
              <a:rPr lang="en-US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78427-F154-4DAD-83A6-6BDF0AEB3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2F563-CCCF-4204-A31F-ECDBE876FE01}" type="datetimeFigureOut">
              <a:rPr lang="en-US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5CE81-399F-40C9-A07C-1EE6D2875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EA488-9787-4345-8BE8-AA7DBA776520}" type="datetimeFigureOut">
              <a:rPr lang="en-US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26293-E14B-4418-BE14-098631F9A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B0C6-AC22-459F-896D-A927F0CA8664}" type="datetimeFigureOut">
              <a:rPr lang="en-US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930DB-942C-48D4-AC3B-4120CEC1D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3885B-FA68-4D5F-9F8A-73F8678FCA81}" type="datetimeFigureOut">
              <a:rPr lang="en-US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0870-3744-4E72-87F3-DDAF7E0F8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8AAC79-7A51-4EDC-B237-32EC6EC8407A}" type="datetimeFigureOut">
              <a:rPr lang="en-US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04C89BA4-BFAB-4229-8753-2C9A57ACE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66" r:id="rId11"/>
    <p:sldLayoutId id="2147483655" r:id="rId12"/>
    <p:sldLayoutId id="2147483667" r:id="rId13"/>
    <p:sldLayoutId id="2147483654" r:id="rId14"/>
    <p:sldLayoutId id="2147483653" r:id="rId15"/>
    <p:sldLayoutId id="214748365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1366838" y="-782638"/>
            <a:ext cx="7907337" cy="6753226"/>
          </a:xfrm>
        </p:spPr>
        <p:txBody>
          <a:bodyPr/>
          <a:lstStyle/>
          <a:p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>Обобщение на симпозиумите на Съюза на преработвателите на плодове и зеленчуци в България</a:t>
            </a: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38" y="4051300"/>
            <a:ext cx="7767637" cy="109696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bg-BG" dirty="0" smtClean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bg-BG" dirty="0" smtClean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bg-BG" dirty="0" smtClean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bg-BG" dirty="0" smtClean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bg-BG" dirty="0" smtClean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bg-BG" dirty="0" smtClean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bg-BG" dirty="0" smtClean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bg-BG" dirty="0" smtClean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bg-BG" dirty="0" smtClean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bg-BG" dirty="0" smtClean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4800" dirty="0" smtClean="0"/>
              <a:t>Branko Pancer , 11.03.2015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ctrTitle"/>
          </p:nvPr>
        </p:nvSpPr>
        <p:spPr>
          <a:xfrm>
            <a:off x="2252663" y="263525"/>
            <a:ext cx="7772400" cy="1470025"/>
          </a:xfrm>
        </p:spPr>
        <p:txBody>
          <a:bodyPr/>
          <a:lstStyle/>
          <a:p>
            <a:r>
              <a:rPr lang="bg-BG" altLang="en-US" smtClean="0">
                <a:latin typeface="Arial" charset="0"/>
              </a:rPr>
              <a:t>Какво е свеж продукт?</a:t>
            </a:r>
            <a:endParaRPr lang="en-GB" altLang="en-US" smtClean="0">
              <a:latin typeface="Arial" charset="0"/>
            </a:endParaRPr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05663" y="6042025"/>
            <a:ext cx="9112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EFB528-B40A-45E7-99AB-4F6BD9F175CC}" type="slidenum">
              <a:rPr lang="sv-SE" altLang="en-US" smtClean="0">
                <a:solidFill>
                  <a:srgbClr val="898989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sv-SE" altLang="en-US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57413" y="2152650"/>
          <a:ext cx="7778750" cy="3414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442"/>
                <a:gridCol w="1755733"/>
                <a:gridCol w="1119604"/>
                <a:gridCol w="1337948"/>
                <a:gridCol w="1235023"/>
              </a:tblGrid>
              <a:tr h="639945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 marT="45710" marB="45710"/>
                </a:tc>
                <a:tc gridSpan="4">
                  <a:txBody>
                    <a:bodyPr/>
                    <a:lstStyle/>
                    <a:p>
                      <a:r>
                        <a:rPr lang="bg-BG" sz="1800" dirty="0" smtClean="0"/>
                        <a:t>Загуби на Витамин </a:t>
                      </a:r>
                      <a:r>
                        <a:rPr lang="en-US" sz="1800" dirty="0" smtClean="0"/>
                        <a:t> C</a:t>
                      </a:r>
                      <a:r>
                        <a:rPr lang="bg-BG" sz="1800" dirty="0" smtClean="0"/>
                        <a:t> в проценти/ 24 часа</a:t>
                      </a:r>
                      <a:endParaRPr lang="en-GB" sz="1800" dirty="0" smtClean="0"/>
                    </a:p>
                    <a:p>
                      <a:endParaRPr lang="en-GB" sz="1800" dirty="0"/>
                    </a:p>
                  </a:txBody>
                  <a:tcPr marL="91432" marR="91432" marT="45710" marB="4571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92479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Продукти</a:t>
                      </a:r>
                      <a:endParaRPr lang="en-GB" sz="1800" dirty="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0-2</a:t>
                      </a:r>
                      <a:r>
                        <a:rPr lang="en-GB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800" baseline="0" dirty="0" err="1" smtClean="0">
                          <a:solidFill>
                            <a:schemeClr val="bg1"/>
                          </a:solidFill>
                        </a:rPr>
                        <a:t>oC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10" marB="4571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4-8 </a:t>
                      </a:r>
                      <a:r>
                        <a:rPr lang="en-GB" sz="1800" dirty="0" err="1" smtClean="0">
                          <a:solidFill>
                            <a:schemeClr val="bg1"/>
                          </a:solidFill>
                        </a:rPr>
                        <a:t>oC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10" marB="4571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10-12 </a:t>
                      </a:r>
                      <a:r>
                        <a:rPr lang="en-GB" sz="1800" dirty="0" err="1" smtClean="0">
                          <a:solidFill>
                            <a:schemeClr val="bg1"/>
                          </a:solidFill>
                        </a:rPr>
                        <a:t>oC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10" marB="4571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16-24oC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10" marB="45710">
                    <a:solidFill>
                      <a:schemeClr val="accent1"/>
                    </a:solidFill>
                  </a:tcPr>
                </a:tc>
              </a:tr>
              <a:tr h="401199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Карфиол</a:t>
                      </a:r>
                      <a:endParaRPr lang="en-GB" sz="1800" dirty="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0.1-0.2</a:t>
                      </a:r>
                      <a:endParaRPr lang="en-GB" sz="1800" dirty="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0.1-7.0</a:t>
                      </a:r>
                      <a:endParaRPr lang="en-GB" sz="1800" dirty="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1.0-10.0</a:t>
                      </a:r>
                      <a:endParaRPr lang="en-GB" sz="1800" dirty="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7.0-14.0</a:t>
                      </a:r>
                      <a:endParaRPr lang="en-GB" sz="1800" dirty="0"/>
                    </a:p>
                  </a:txBody>
                  <a:tcPr marL="91432" marR="91432" marT="45710" marB="45710"/>
                </a:tc>
              </a:tr>
              <a:tr h="401199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Маруля</a:t>
                      </a:r>
                      <a:endParaRPr lang="en-GB" sz="1800" dirty="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-</a:t>
                      </a:r>
                      <a:endParaRPr lang="en-GB" sz="1800" dirty="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5.0-20.0</a:t>
                      </a:r>
                      <a:endParaRPr lang="en-GB" sz="1800" dirty="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10.0-20.0</a:t>
                      </a:r>
                      <a:endParaRPr lang="en-GB" sz="1800" dirty="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7.0-34.0</a:t>
                      </a:r>
                      <a:endParaRPr lang="en-GB" sz="1800" dirty="0"/>
                    </a:p>
                  </a:txBody>
                  <a:tcPr marL="91432" marR="91432" marT="45710" marB="45710"/>
                </a:tc>
              </a:tr>
              <a:tr h="639945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Зелен грах с</a:t>
                      </a:r>
                      <a:r>
                        <a:rPr lang="bg-BG" sz="1800" baseline="0" dirty="0" smtClean="0"/>
                        <a:t> шушулки</a:t>
                      </a:r>
                      <a:endParaRPr lang="en-GB" sz="1800" dirty="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1.0-2.0</a:t>
                      </a:r>
                      <a:endParaRPr lang="en-GB" sz="1800" dirty="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2.0-6.0</a:t>
                      </a:r>
                      <a:endParaRPr lang="en-GB" sz="1800" dirty="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4.0-8.0</a:t>
                      </a:r>
                      <a:endParaRPr lang="en-GB" sz="1800" dirty="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11.0-13.0</a:t>
                      </a:r>
                      <a:endParaRPr lang="en-GB" sz="1800" dirty="0"/>
                    </a:p>
                  </a:txBody>
                  <a:tcPr marL="91432" marR="91432" marT="45710" marB="45710"/>
                </a:tc>
              </a:tr>
              <a:tr h="639945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Зелен грах без шушулки</a:t>
                      </a:r>
                      <a:endParaRPr lang="en-GB" sz="1800" dirty="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3.0-8.0</a:t>
                      </a:r>
                      <a:endParaRPr lang="en-GB" sz="1800" dirty="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4.0-11.0</a:t>
                      </a:r>
                      <a:endParaRPr lang="en-GB" sz="1800" dirty="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5.0-15.0</a:t>
                      </a:r>
                      <a:endParaRPr lang="en-GB" sz="1800" dirty="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5.0-16.0</a:t>
                      </a:r>
                      <a:endParaRPr lang="en-GB" sz="1800" dirty="0"/>
                    </a:p>
                  </a:txBody>
                  <a:tcPr marL="91432" marR="91432" marT="45710" marB="4571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ctrTitle"/>
          </p:nvPr>
        </p:nvSpPr>
        <p:spPr>
          <a:xfrm>
            <a:off x="749300" y="-1168400"/>
            <a:ext cx="9275763" cy="3041650"/>
          </a:xfrm>
        </p:spPr>
        <p:txBody>
          <a:bodyPr/>
          <a:lstStyle/>
          <a:p>
            <a:r>
              <a:rPr lang="bg-BG" altLang="en-US" smtClean="0">
                <a:latin typeface="Arial" charset="0"/>
              </a:rPr>
              <a:t>Принципни разлики при влошаване на качеството</a:t>
            </a:r>
            <a:endParaRPr lang="en-GB" altLang="en-US" smtClean="0">
              <a:latin typeface="Arial" charset="0"/>
            </a:endParaRP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05663" y="6042025"/>
            <a:ext cx="9112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37930A-9900-4C6D-AE25-952F3D4DC525}" type="slidenum">
              <a:rPr lang="sv-SE" altLang="en-US" smtClean="0">
                <a:solidFill>
                  <a:srgbClr val="898989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sv-SE" altLang="en-US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76538" y="1716088"/>
            <a:ext cx="14287" cy="3686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90825" y="5402263"/>
            <a:ext cx="6103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90825" y="2039938"/>
            <a:ext cx="336550" cy="477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27375" y="2517775"/>
            <a:ext cx="5767388" cy="5635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7389813" y="2968625"/>
            <a:ext cx="1435100" cy="2138363"/>
          </a:xfrm>
          <a:custGeom>
            <a:avLst/>
            <a:gdLst>
              <a:gd name="connsiteX0" fmla="*/ 0 w 1434904"/>
              <a:gd name="connsiteY0" fmla="*/ 0 h 1674830"/>
              <a:gd name="connsiteX1" fmla="*/ 28135 w 1434904"/>
              <a:gd name="connsiteY1" fmla="*/ 70339 h 1674830"/>
              <a:gd name="connsiteX2" fmla="*/ 70338 w 1434904"/>
              <a:gd name="connsiteY2" fmla="*/ 98474 h 1674830"/>
              <a:gd name="connsiteX3" fmla="*/ 126609 w 1434904"/>
              <a:gd name="connsiteY3" fmla="*/ 154745 h 1674830"/>
              <a:gd name="connsiteX4" fmla="*/ 140677 w 1434904"/>
              <a:gd name="connsiteY4" fmla="*/ 196948 h 1674830"/>
              <a:gd name="connsiteX5" fmla="*/ 225083 w 1434904"/>
              <a:gd name="connsiteY5" fmla="*/ 253219 h 1674830"/>
              <a:gd name="connsiteX6" fmla="*/ 253218 w 1434904"/>
              <a:gd name="connsiteY6" fmla="*/ 295422 h 1674830"/>
              <a:gd name="connsiteX7" fmla="*/ 323557 w 1434904"/>
              <a:gd name="connsiteY7" fmla="*/ 351692 h 1674830"/>
              <a:gd name="connsiteX8" fmla="*/ 337624 w 1434904"/>
              <a:gd name="connsiteY8" fmla="*/ 393895 h 1674830"/>
              <a:gd name="connsiteX9" fmla="*/ 365760 w 1434904"/>
              <a:gd name="connsiteY9" fmla="*/ 422031 h 1674830"/>
              <a:gd name="connsiteX10" fmla="*/ 393895 w 1434904"/>
              <a:gd name="connsiteY10" fmla="*/ 506437 h 1674830"/>
              <a:gd name="connsiteX11" fmla="*/ 422030 w 1434904"/>
              <a:gd name="connsiteY11" fmla="*/ 548640 h 1674830"/>
              <a:gd name="connsiteX12" fmla="*/ 450166 w 1434904"/>
              <a:gd name="connsiteY12" fmla="*/ 633046 h 1674830"/>
              <a:gd name="connsiteX13" fmla="*/ 464234 w 1434904"/>
              <a:gd name="connsiteY13" fmla="*/ 675249 h 1674830"/>
              <a:gd name="connsiteX14" fmla="*/ 506437 w 1434904"/>
              <a:gd name="connsiteY14" fmla="*/ 872197 h 1674830"/>
              <a:gd name="connsiteX15" fmla="*/ 520504 w 1434904"/>
              <a:gd name="connsiteY15" fmla="*/ 914400 h 1674830"/>
              <a:gd name="connsiteX16" fmla="*/ 548640 w 1434904"/>
              <a:gd name="connsiteY16" fmla="*/ 942535 h 1674830"/>
              <a:gd name="connsiteX17" fmla="*/ 590843 w 1434904"/>
              <a:gd name="connsiteY17" fmla="*/ 1026942 h 1674830"/>
              <a:gd name="connsiteX18" fmla="*/ 633046 w 1434904"/>
              <a:gd name="connsiteY18" fmla="*/ 1097280 h 1674830"/>
              <a:gd name="connsiteX19" fmla="*/ 661181 w 1434904"/>
              <a:gd name="connsiteY19" fmla="*/ 1181686 h 1674830"/>
              <a:gd name="connsiteX20" fmla="*/ 675249 w 1434904"/>
              <a:gd name="connsiteY20" fmla="*/ 1223889 h 1674830"/>
              <a:gd name="connsiteX21" fmla="*/ 717452 w 1434904"/>
              <a:gd name="connsiteY21" fmla="*/ 1237957 h 1674830"/>
              <a:gd name="connsiteX22" fmla="*/ 773723 w 1434904"/>
              <a:gd name="connsiteY22" fmla="*/ 1308295 h 1674830"/>
              <a:gd name="connsiteX23" fmla="*/ 787790 w 1434904"/>
              <a:gd name="connsiteY23" fmla="*/ 1350499 h 1674830"/>
              <a:gd name="connsiteX24" fmla="*/ 858129 w 1434904"/>
              <a:gd name="connsiteY24" fmla="*/ 1392702 h 1674830"/>
              <a:gd name="connsiteX25" fmla="*/ 942535 w 1434904"/>
              <a:gd name="connsiteY25" fmla="*/ 1448972 h 1674830"/>
              <a:gd name="connsiteX26" fmla="*/ 970670 w 1434904"/>
              <a:gd name="connsiteY26" fmla="*/ 1477108 h 1674830"/>
              <a:gd name="connsiteX27" fmla="*/ 1012874 w 1434904"/>
              <a:gd name="connsiteY27" fmla="*/ 1491175 h 1674830"/>
              <a:gd name="connsiteX28" fmla="*/ 1083212 w 1434904"/>
              <a:gd name="connsiteY28" fmla="*/ 1533379 h 1674830"/>
              <a:gd name="connsiteX29" fmla="*/ 1167618 w 1434904"/>
              <a:gd name="connsiteY29" fmla="*/ 1589649 h 1674830"/>
              <a:gd name="connsiteX30" fmla="*/ 1195754 w 1434904"/>
              <a:gd name="connsiteY30" fmla="*/ 1617785 h 1674830"/>
              <a:gd name="connsiteX31" fmla="*/ 1280160 w 1434904"/>
              <a:gd name="connsiteY31" fmla="*/ 1645920 h 1674830"/>
              <a:gd name="connsiteX32" fmla="*/ 1392701 w 1434904"/>
              <a:gd name="connsiteY32" fmla="*/ 1674055 h 1674830"/>
              <a:gd name="connsiteX33" fmla="*/ 1434904 w 1434904"/>
              <a:gd name="connsiteY33" fmla="*/ 1674055 h 167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34904" h="1674830">
                <a:moveTo>
                  <a:pt x="0" y="0"/>
                </a:moveTo>
                <a:cubicBezTo>
                  <a:pt x="9378" y="23446"/>
                  <a:pt x="13457" y="49790"/>
                  <a:pt x="28135" y="70339"/>
                </a:cubicBezTo>
                <a:cubicBezTo>
                  <a:pt x="37962" y="84097"/>
                  <a:pt x="59776" y="85272"/>
                  <a:pt x="70338" y="98474"/>
                </a:cubicBezTo>
                <a:cubicBezTo>
                  <a:pt x="124904" y="166681"/>
                  <a:pt x="34529" y="124051"/>
                  <a:pt x="126609" y="154745"/>
                </a:cubicBezTo>
                <a:cubicBezTo>
                  <a:pt x="131298" y="168813"/>
                  <a:pt x="130192" y="186463"/>
                  <a:pt x="140677" y="196948"/>
                </a:cubicBezTo>
                <a:cubicBezTo>
                  <a:pt x="164587" y="220858"/>
                  <a:pt x="225083" y="253219"/>
                  <a:pt x="225083" y="253219"/>
                </a:cubicBezTo>
                <a:cubicBezTo>
                  <a:pt x="234461" y="267287"/>
                  <a:pt x="242656" y="282220"/>
                  <a:pt x="253218" y="295422"/>
                </a:cubicBezTo>
                <a:cubicBezTo>
                  <a:pt x="276126" y="324056"/>
                  <a:pt x="292223" y="330803"/>
                  <a:pt x="323557" y="351692"/>
                </a:cubicBezTo>
                <a:cubicBezTo>
                  <a:pt x="328246" y="365760"/>
                  <a:pt x="329995" y="381180"/>
                  <a:pt x="337624" y="393895"/>
                </a:cubicBezTo>
                <a:cubicBezTo>
                  <a:pt x="344448" y="405268"/>
                  <a:pt x="359828" y="410168"/>
                  <a:pt x="365760" y="422031"/>
                </a:cubicBezTo>
                <a:cubicBezTo>
                  <a:pt x="379023" y="448557"/>
                  <a:pt x="384517" y="478302"/>
                  <a:pt x="393895" y="506437"/>
                </a:cubicBezTo>
                <a:cubicBezTo>
                  <a:pt x="399241" y="522477"/>
                  <a:pt x="415163" y="533190"/>
                  <a:pt x="422030" y="548640"/>
                </a:cubicBezTo>
                <a:cubicBezTo>
                  <a:pt x="434075" y="575741"/>
                  <a:pt x="440787" y="604911"/>
                  <a:pt x="450166" y="633046"/>
                </a:cubicBezTo>
                <a:lnTo>
                  <a:pt x="464234" y="675249"/>
                </a:lnTo>
                <a:cubicBezTo>
                  <a:pt x="481980" y="817225"/>
                  <a:pt x="466345" y="751921"/>
                  <a:pt x="506437" y="872197"/>
                </a:cubicBezTo>
                <a:cubicBezTo>
                  <a:pt x="511126" y="886265"/>
                  <a:pt x="510018" y="903915"/>
                  <a:pt x="520504" y="914400"/>
                </a:cubicBezTo>
                <a:lnTo>
                  <a:pt x="548640" y="942535"/>
                </a:lnTo>
                <a:cubicBezTo>
                  <a:pt x="583335" y="1081322"/>
                  <a:pt x="537091" y="937355"/>
                  <a:pt x="590843" y="1026942"/>
                </a:cubicBezTo>
                <a:cubicBezTo>
                  <a:pt x="645627" y="1118249"/>
                  <a:pt x="561757" y="1025994"/>
                  <a:pt x="633046" y="1097280"/>
                </a:cubicBezTo>
                <a:lnTo>
                  <a:pt x="661181" y="1181686"/>
                </a:lnTo>
                <a:cubicBezTo>
                  <a:pt x="665870" y="1195754"/>
                  <a:pt x="661181" y="1219200"/>
                  <a:pt x="675249" y="1223889"/>
                </a:cubicBezTo>
                <a:lnTo>
                  <a:pt x="717452" y="1237957"/>
                </a:lnTo>
                <a:cubicBezTo>
                  <a:pt x="752814" y="1344040"/>
                  <a:pt x="700999" y="1217388"/>
                  <a:pt x="773723" y="1308295"/>
                </a:cubicBezTo>
                <a:cubicBezTo>
                  <a:pt x="782986" y="1319874"/>
                  <a:pt x="780161" y="1337783"/>
                  <a:pt x="787790" y="1350499"/>
                </a:cubicBezTo>
                <a:cubicBezTo>
                  <a:pt x="813037" y="1392578"/>
                  <a:pt x="818297" y="1370573"/>
                  <a:pt x="858129" y="1392702"/>
                </a:cubicBezTo>
                <a:cubicBezTo>
                  <a:pt x="887688" y="1409124"/>
                  <a:pt x="918625" y="1425061"/>
                  <a:pt x="942535" y="1448972"/>
                </a:cubicBezTo>
                <a:cubicBezTo>
                  <a:pt x="951913" y="1458351"/>
                  <a:pt x="959297" y="1470284"/>
                  <a:pt x="970670" y="1477108"/>
                </a:cubicBezTo>
                <a:cubicBezTo>
                  <a:pt x="983386" y="1484737"/>
                  <a:pt x="998806" y="1486486"/>
                  <a:pt x="1012874" y="1491175"/>
                </a:cubicBezTo>
                <a:cubicBezTo>
                  <a:pt x="1075992" y="1554295"/>
                  <a:pt x="1001037" y="1487727"/>
                  <a:pt x="1083212" y="1533379"/>
                </a:cubicBezTo>
                <a:cubicBezTo>
                  <a:pt x="1112771" y="1549801"/>
                  <a:pt x="1143708" y="1565739"/>
                  <a:pt x="1167618" y="1589649"/>
                </a:cubicBezTo>
                <a:cubicBezTo>
                  <a:pt x="1176997" y="1599028"/>
                  <a:pt x="1183891" y="1611853"/>
                  <a:pt x="1195754" y="1617785"/>
                </a:cubicBezTo>
                <a:cubicBezTo>
                  <a:pt x="1222280" y="1631048"/>
                  <a:pt x="1252025" y="1636542"/>
                  <a:pt x="1280160" y="1645920"/>
                </a:cubicBezTo>
                <a:cubicBezTo>
                  <a:pt x="1326100" y="1661233"/>
                  <a:pt x="1338373" y="1667264"/>
                  <a:pt x="1392701" y="1674055"/>
                </a:cubicBezTo>
                <a:cubicBezTo>
                  <a:pt x="1406660" y="1675800"/>
                  <a:pt x="1420836" y="1674055"/>
                  <a:pt x="1434904" y="167405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803525" y="2054225"/>
            <a:ext cx="1238250" cy="2940050"/>
          </a:xfrm>
          <a:custGeom>
            <a:avLst/>
            <a:gdLst>
              <a:gd name="connsiteX0" fmla="*/ 0 w 1237957"/>
              <a:gd name="connsiteY0" fmla="*/ 0 h 2940181"/>
              <a:gd name="connsiteX1" fmla="*/ 70338 w 1237957"/>
              <a:gd name="connsiteY1" fmla="*/ 28135 h 2940181"/>
              <a:gd name="connsiteX2" fmla="*/ 154745 w 1237957"/>
              <a:gd name="connsiteY2" fmla="*/ 56271 h 2940181"/>
              <a:gd name="connsiteX3" fmla="*/ 182880 w 1237957"/>
              <a:gd name="connsiteY3" fmla="*/ 98474 h 2940181"/>
              <a:gd name="connsiteX4" fmla="*/ 225083 w 1237957"/>
              <a:gd name="connsiteY4" fmla="*/ 112542 h 2940181"/>
              <a:gd name="connsiteX5" fmla="*/ 267286 w 1237957"/>
              <a:gd name="connsiteY5" fmla="*/ 140677 h 2940181"/>
              <a:gd name="connsiteX6" fmla="*/ 365760 w 1237957"/>
              <a:gd name="connsiteY6" fmla="*/ 211015 h 2940181"/>
              <a:gd name="connsiteX7" fmla="*/ 422031 w 1237957"/>
              <a:gd name="connsiteY7" fmla="*/ 267286 h 2940181"/>
              <a:gd name="connsiteX8" fmla="*/ 450166 w 1237957"/>
              <a:gd name="connsiteY8" fmla="*/ 295422 h 2940181"/>
              <a:gd name="connsiteX9" fmla="*/ 464234 w 1237957"/>
              <a:gd name="connsiteY9" fmla="*/ 337625 h 2940181"/>
              <a:gd name="connsiteX10" fmla="*/ 506437 w 1237957"/>
              <a:gd name="connsiteY10" fmla="*/ 365760 h 2940181"/>
              <a:gd name="connsiteX11" fmla="*/ 534572 w 1237957"/>
              <a:gd name="connsiteY11" fmla="*/ 520505 h 2940181"/>
              <a:gd name="connsiteX12" fmla="*/ 590843 w 1237957"/>
              <a:gd name="connsiteY12" fmla="*/ 647114 h 2940181"/>
              <a:gd name="connsiteX13" fmla="*/ 618978 w 1237957"/>
              <a:gd name="connsiteY13" fmla="*/ 731520 h 2940181"/>
              <a:gd name="connsiteX14" fmla="*/ 633046 w 1237957"/>
              <a:gd name="connsiteY14" fmla="*/ 773723 h 2940181"/>
              <a:gd name="connsiteX15" fmla="*/ 647114 w 1237957"/>
              <a:gd name="connsiteY15" fmla="*/ 858129 h 2940181"/>
              <a:gd name="connsiteX16" fmla="*/ 661182 w 1237957"/>
              <a:gd name="connsiteY16" fmla="*/ 900332 h 2940181"/>
              <a:gd name="connsiteX17" fmla="*/ 675249 w 1237957"/>
              <a:gd name="connsiteY17" fmla="*/ 984739 h 2940181"/>
              <a:gd name="connsiteX18" fmla="*/ 703385 w 1237957"/>
              <a:gd name="connsiteY18" fmla="*/ 1083212 h 2940181"/>
              <a:gd name="connsiteX19" fmla="*/ 717452 w 1237957"/>
              <a:gd name="connsiteY19" fmla="*/ 1139483 h 2940181"/>
              <a:gd name="connsiteX20" fmla="*/ 731520 w 1237957"/>
              <a:gd name="connsiteY20" fmla="*/ 1181686 h 2940181"/>
              <a:gd name="connsiteX21" fmla="*/ 745588 w 1237957"/>
              <a:gd name="connsiteY21" fmla="*/ 1237957 h 2940181"/>
              <a:gd name="connsiteX22" fmla="*/ 773723 w 1237957"/>
              <a:gd name="connsiteY22" fmla="*/ 1322363 h 2940181"/>
              <a:gd name="connsiteX23" fmla="*/ 787791 w 1237957"/>
              <a:gd name="connsiteY23" fmla="*/ 1364566 h 2940181"/>
              <a:gd name="connsiteX24" fmla="*/ 801858 w 1237957"/>
              <a:gd name="connsiteY24" fmla="*/ 1448972 h 2940181"/>
              <a:gd name="connsiteX25" fmla="*/ 815926 w 1237957"/>
              <a:gd name="connsiteY25" fmla="*/ 1491175 h 2940181"/>
              <a:gd name="connsiteX26" fmla="*/ 844062 w 1237957"/>
              <a:gd name="connsiteY26" fmla="*/ 1617785 h 2940181"/>
              <a:gd name="connsiteX27" fmla="*/ 872197 w 1237957"/>
              <a:gd name="connsiteY27" fmla="*/ 1702191 h 2940181"/>
              <a:gd name="connsiteX28" fmla="*/ 886265 w 1237957"/>
              <a:gd name="connsiteY28" fmla="*/ 1871003 h 2940181"/>
              <a:gd name="connsiteX29" fmla="*/ 914400 w 1237957"/>
              <a:gd name="connsiteY29" fmla="*/ 1955409 h 2940181"/>
              <a:gd name="connsiteX30" fmla="*/ 928468 w 1237957"/>
              <a:gd name="connsiteY30" fmla="*/ 2208628 h 2940181"/>
              <a:gd name="connsiteX31" fmla="*/ 970671 w 1237957"/>
              <a:gd name="connsiteY31" fmla="*/ 2363372 h 2940181"/>
              <a:gd name="connsiteX32" fmla="*/ 998806 w 1237957"/>
              <a:gd name="connsiteY32" fmla="*/ 2475914 h 2940181"/>
              <a:gd name="connsiteX33" fmla="*/ 1012874 w 1237957"/>
              <a:gd name="connsiteY33" fmla="*/ 2602523 h 2940181"/>
              <a:gd name="connsiteX34" fmla="*/ 1041009 w 1237957"/>
              <a:gd name="connsiteY34" fmla="*/ 2644726 h 2940181"/>
              <a:gd name="connsiteX35" fmla="*/ 1069145 w 1237957"/>
              <a:gd name="connsiteY35" fmla="*/ 2729132 h 2940181"/>
              <a:gd name="connsiteX36" fmla="*/ 1083212 w 1237957"/>
              <a:gd name="connsiteY36" fmla="*/ 2771335 h 2940181"/>
              <a:gd name="connsiteX37" fmla="*/ 1111348 w 1237957"/>
              <a:gd name="connsiteY37" fmla="*/ 2799471 h 2940181"/>
              <a:gd name="connsiteX38" fmla="*/ 1167618 w 1237957"/>
              <a:gd name="connsiteY38" fmla="*/ 2883877 h 2940181"/>
              <a:gd name="connsiteX39" fmla="*/ 1237957 w 1237957"/>
              <a:gd name="connsiteY39" fmla="*/ 2940148 h 294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37957" h="2940181">
                <a:moveTo>
                  <a:pt x="0" y="0"/>
                </a:moveTo>
                <a:cubicBezTo>
                  <a:pt x="23446" y="9378"/>
                  <a:pt x="46606" y="19505"/>
                  <a:pt x="70338" y="28135"/>
                </a:cubicBezTo>
                <a:cubicBezTo>
                  <a:pt x="98210" y="38270"/>
                  <a:pt x="154745" y="56271"/>
                  <a:pt x="154745" y="56271"/>
                </a:cubicBezTo>
                <a:cubicBezTo>
                  <a:pt x="164123" y="70339"/>
                  <a:pt x="169678" y="87912"/>
                  <a:pt x="182880" y="98474"/>
                </a:cubicBezTo>
                <a:cubicBezTo>
                  <a:pt x="194459" y="107737"/>
                  <a:pt x="211820" y="105910"/>
                  <a:pt x="225083" y="112542"/>
                </a:cubicBezTo>
                <a:cubicBezTo>
                  <a:pt x="240205" y="120103"/>
                  <a:pt x="254449" y="129674"/>
                  <a:pt x="267286" y="140677"/>
                </a:cubicBezTo>
                <a:cubicBezTo>
                  <a:pt x="352249" y="213502"/>
                  <a:pt x="288214" y="185168"/>
                  <a:pt x="365760" y="211015"/>
                </a:cubicBezTo>
                <a:lnTo>
                  <a:pt x="422031" y="267286"/>
                </a:lnTo>
                <a:lnTo>
                  <a:pt x="450166" y="295422"/>
                </a:lnTo>
                <a:cubicBezTo>
                  <a:pt x="454855" y="309490"/>
                  <a:pt x="454971" y="326046"/>
                  <a:pt x="464234" y="337625"/>
                </a:cubicBezTo>
                <a:cubicBezTo>
                  <a:pt x="474796" y="350827"/>
                  <a:pt x="498049" y="351080"/>
                  <a:pt x="506437" y="365760"/>
                </a:cubicBezTo>
                <a:cubicBezTo>
                  <a:pt x="511112" y="373941"/>
                  <a:pt x="534453" y="520028"/>
                  <a:pt x="534572" y="520505"/>
                </a:cubicBezTo>
                <a:cubicBezTo>
                  <a:pt x="582439" y="711974"/>
                  <a:pt x="538057" y="528344"/>
                  <a:pt x="590843" y="647114"/>
                </a:cubicBezTo>
                <a:cubicBezTo>
                  <a:pt x="602888" y="674215"/>
                  <a:pt x="609600" y="703385"/>
                  <a:pt x="618978" y="731520"/>
                </a:cubicBezTo>
                <a:lnTo>
                  <a:pt x="633046" y="773723"/>
                </a:lnTo>
                <a:cubicBezTo>
                  <a:pt x="642066" y="800783"/>
                  <a:pt x="640926" y="830285"/>
                  <a:pt x="647114" y="858129"/>
                </a:cubicBezTo>
                <a:cubicBezTo>
                  <a:pt x="650331" y="872605"/>
                  <a:pt x="656493" y="886264"/>
                  <a:pt x="661182" y="900332"/>
                </a:cubicBezTo>
                <a:cubicBezTo>
                  <a:pt x="665871" y="928468"/>
                  <a:pt x="669655" y="956769"/>
                  <a:pt x="675249" y="984739"/>
                </a:cubicBezTo>
                <a:cubicBezTo>
                  <a:pt x="689908" y="1058036"/>
                  <a:pt x="685508" y="1020642"/>
                  <a:pt x="703385" y="1083212"/>
                </a:cubicBezTo>
                <a:cubicBezTo>
                  <a:pt x="708696" y="1101802"/>
                  <a:pt x="712141" y="1120893"/>
                  <a:pt x="717452" y="1139483"/>
                </a:cubicBezTo>
                <a:cubicBezTo>
                  <a:pt x="721526" y="1153741"/>
                  <a:pt x="727446" y="1167428"/>
                  <a:pt x="731520" y="1181686"/>
                </a:cubicBezTo>
                <a:cubicBezTo>
                  <a:pt x="736832" y="1200276"/>
                  <a:pt x="740032" y="1219438"/>
                  <a:pt x="745588" y="1237957"/>
                </a:cubicBezTo>
                <a:cubicBezTo>
                  <a:pt x="754110" y="1266363"/>
                  <a:pt x="764345" y="1294228"/>
                  <a:pt x="773723" y="1322363"/>
                </a:cubicBezTo>
                <a:lnTo>
                  <a:pt x="787791" y="1364566"/>
                </a:lnTo>
                <a:cubicBezTo>
                  <a:pt x="792480" y="1392701"/>
                  <a:pt x="795670" y="1421128"/>
                  <a:pt x="801858" y="1448972"/>
                </a:cubicBezTo>
                <a:cubicBezTo>
                  <a:pt x="805075" y="1463448"/>
                  <a:pt x="812329" y="1476789"/>
                  <a:pt x="815926" y="1491175"/>
                </a:cubicBezTo>
                <a:cubicBezTo>
                  <a:pt x="836009" y="1571505"/>
                  <a:pt x="822397" y="1545569"/>
                  <a:pt x="844062" y="1617785"/>
                </a:cubicBezTo>
                <a:cubicBezTo>
                  <a:pt x="852584" y="1646191"/>
                  <a:pt x="872197" y="1702191"/>
                  <a:pt x="872197" y="1702191"/>
                </a:cubicBezTo>
                <a:cubicBezTo>
                  <a:pt x="876886" y="1758462"/>
                  <a:pt x="876982" y="1815306"/>
                  <a:pt x="886265" y="1871003"/>
                </a:cubicBezTo>
                <a:cubicBezTo>
                  <a:pt x="891141" y="1900257"/>
                  <a:pt x="914400" y="1955409"/>
                  <a:pt x="914400" y="1955409"/>
                </a:cubicBezTo>
                <a:cubicBezTo>
                  <a:pt x="919089" y="2039815"/>
                  <a:pt x="921145" y="2124409"/>
                  <a:pt x="928468" y="2208628"/>
                </a:cubicBezTo>
                <a:cubicBezTo>
                  <a:pt x="937325" y="2310483"/>
                  <a:pt x="948650" y="2253262"/>
                  <a:pt x="970671" y="2363372"/>
                </a:cubicBezTo>
                <a:cubicBezTo>
                  <a:pt x="987646" y="2448252"/>
                  <a:pt x="977177" y="2411027"/>
                  <a:pt x="998806" y="2475914"/>
                </a:cubicBezTo>
                <a:cubicBezTo>
                  <a:pt x="1003495" y="2518117"/>
                  <a:pt x="1002575" y="2561328"/>
                  <a:pt x="1012874" y="2602523"/>
                </a:cubicBezTo>
                <a:cubicBezTo>
                  <a:pt x="1016975" y="2618925"/>
                  <a:pt x="1034142" y="2629276"/>
                  <a:pt x="1041009" y="2644726"/>
                </a:cubicBezTo>
                <a:cubicBezTo>
                  <a:pt x="1053054" y="2671827"/>
                  <a:pt x="1059767" y="2700997"/>
                  <a:pt x="1069145" y="2729132"/>
                </a:cubicBezTo>
                <a:cubicBezTo>
                  <a:pt x="1073834" y="2743200"/>
                  <a:pt x="1072727" y="2760850"/>
                  <a:pt x="1083212" y="2771335"/>
                </a:cubicBezTo>
                <a:cubicBezTo>
                  <a:pt x="1092591" y="2780714"/>
                  <a:pt x="1103390" y="2788860"/>
                  <a:pt x="1111348" y="2799471"/>
                </a:cubicBezTo>
                <a:cubicBezTo>
                  <a:pt x="1131637" y="2826523"/>
                  <a:pt x="1143708" y="2859967"/>
                  <a:pt x="1167618" y="2883877"/>
                </a:cubicBezTo>
                <a:cubicBezTo>
                  <a:pt x="1227205" y="2943464"/>
                  <a:pt x="1197363" y="2940148"/>
                  <a:pt x="1237957" y="2940148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2790825" y="2068513"/>
            <a:ext cx="2882900" cy="2995612"/>
          </a:xfrm>
          <a:custGeom>
            <a:avLst/>
            <a:gdLst>
              <a:gd name="connsiteX0" fmla="*/ 0 w 2883877"/>
              <a:gd name="connsiteY0" fmla="*/ 0 h 2996456"/>
              <a:gd name="connsiteX1" fmla="*/ 154745 w 2883877"/>
              <a:gd name="connsiteY1" fmla="*/ 42203 h 2996456"/>
              <a:gd name="connsiteX2" fmla="*/ 196948 w 2883877"/>
              <a:gd name="connsiteY2" fmla="*/ 70338 h 2996456"/>
              <a:gd name="connsiteX3" fmla="*/ 281354 w 2883877"/>
              <a:gd name="connsiteY3" fmla="*/ 98474 h 2996456"/>
              <a:gd name="connsiteX4" fmla="*/ 323557 w 2883877"/>
              <a:gd name="connsiteY4" fmla="*/ 126609 h 2996456"/>
              <a:gd name="connsiteX5" fmla="*/ 365760 w 2883877"/>
              <a:gd name="connsiteY5" fmla="*/ 140677 h 2996456"/>
              <a:gd name="connsiteX6" fmla="*/ 436099 w 2883877"/>
              <a:gd name="connsiteY6" fmla="*/ 196947 h 2996456"/>
              <a:gd name="connsiteX7" fmla="*/ 464234 w 2883877"/>
              <a:gd name="connsiteY7" fmla="*/ 225083 h 2996456"/>
              <a:gd name="connsiteX8" fmla="*/ 506437 w 2883877"/>
              <a:gd name="connsiteY8" fmla="*/ 239151 h 2996456"/>
              <a:gd name="connsiteX9" fmla="*/ 576776 w 2883877"/>
              <a:gd name="connsiteY9" fmla="*/ 295421 h 2996456"/>
              <a:gd name="connsiteX10" fmla="*/ 604911 w 2883877"/>
              <a:gd name="connsiteY10" fmla="*/ 323557 h 2996456"/>
              <a:gd name="connsiteX11" fmla="*/ 689317 w 2883877"/>
              <a:gd name="connsiteY11" fmla="*/ 351692 h 2996456"/>
              <a:gd name="connsiteX12" fmla="*/ 801859 w 2883877"/>
              <a:gd name="connsiteY12" fmla="*/ 436098 h 2996456"/>
              <a:gd name="connsiteX13" fmla="*/ 858130 w 2883877"/>
              <a:gd name="connsiteY13" fmla="*/ 492369 h 2996456"/>
              <a:gd name="connsiteX14" fmla="*/ 872197 w 2883877"/>
              <a:gd name="connsiteY14" fmla="*/ 534572 h 2996456"/>
              <a:gd name="connsiteX15" fmla="*/ 970671 w 2883877"/>
              <a:gd name="connsiteY15" fmla="*/ 618978 h 2996456"/>
              <a:gd name="connsiteX16" fmla="*/ 998806 w 2883877"/>
              <a:gd name="connsiteY16" fmla="*/ 647114 h 2996456"/>
              <a:gd name="connsiteX17" fmla="*/ 1012874 w 2883877"/>
              <a:gd name="connsiteY17" fmla="*/ 689317 h 2996456"/>
              <a:gd name="connsiteX18" fmla="*/ 1041010 w 2883877"/>
              <a:gd name="connsiteY18" fmla="*/ 717452 h 2996456"/>
              <a:gd name="connsiteX19" fmla="*/ 1125416 w 2883877"/>
              <a:gd name="connsiteY19" fmla="*/ 815926 h 2996456"/>
              <a:gd name="connsiteX20" fmla="*/ 1153551 w 2883877"/>
              <a:gd name="connsiteY20" fmla="*/ 858129 h 2996456"/>
              <a:gd name="connsiteX21" fmla="*/ 1195754 w 2883877"/>
              <a:gd name="connsiteY21" fmla="*/ 900332 h 2996456"/>
              <a:gd name="connsiteX22" fmla="*/ 1209822 w 2883877"/>
              <a:gd name="connsiteY22" fmla="*/ 942535 h 2996456"/>
              <a:gd name="connsiteX23" fmla="*/ 1308296 w 2883877"/>
              <a:gd name="connsiteY23" fmla="*/ 1026941 h 2996456"/>
              <a:gd name="connsiteX24" fmla="*/ 1322363 w 2883877"/>
              <a:gd name="connsiteY24" fmla="*/ 1069144 h 2996456"/>
              <a:gd name="connsiteX25" fmla="*/ 1434905 w 2883877"/>
              <a:gd name="connsiteY25" fmla="*/ 1167618 h 2996456"/>
              <a:gd name="connsiteX26" fmla="*/ 1491176 w 2883877"/>
              <a:gd name="connsiteY26" fmla="*/ 1223889 h 2996456"/>
              <a:gd name="connsiteX27" fmla="*/ 1519311 w 2883877"/>
              <a:gd name="connsiteY27" fmla="*/ 1308295 h 2996456"/>
              <a:gd name="connsiteX28" fmla="*/ 1575582 w 2883877"/>
              <a:gd name="connsiteY28" fmla="*/ 1364566 h 2996456"/>
              <a:gd name="connsiteX29" fmla="*/ 1589650 w 2883877"/>
              <a:gd name="connsiteY29" fmla="*/ 1406769 h 2996456"/>
              <a:gd name="connsiteX30" fmla="*/ 1631853 w 2883877"/>
              <a:gd name="connsiteY30" fmla="*/ 1434904 h 2996456"/>
              <a:gd name="connsiteX31" fmla="*/ 1659988 w 2883877"/>
              <a:gd name="connsiteY31" fmla="*/ 1463040 h 2996456"/>
              <a:gd name="connsiteX32" fmla="*/ 1674056 w 2883877"/>
              <a:gd name="connsiteY32" fmla="*/ 1505243 h 2996456"/>
              <a:gd name="connsiteX33" fmla="*/ 1758462 w 2883877"/>
              <a:gd name="connsiteY33" fmla="*/ 1617784 h 2996456"/>
              <a:gd name="connsiteX34" fmla="*/ 1772530 w 2883877"/>
              <a:gd name="connsiteY34" fmla="*/ 1659987 h 2996456"/>
              <a:gd name="connsiteX35" fmla="*/ 1842868 w 2883877"/>
              <a:gd name="connsiteY35" fmla="*/ 1716258 h 2996456"/>
              <a:gd name="connsiteX36" fmla="*/ 1871003 w 2883877"/>
              <a:gd name="connsiteY36" fmla="*/ 1744394 h 2996456"/>
              <a:gd name="connsiteX37" fmla="*/ 1941342 w 2883877"/>
              <a:gd name="connsiteY37" fmla="*/ 1800664 h 2996456"/>
              <a:gd name="connsiteX38" fmla="*/ 1997613 w 2883877"/>
              <a:gd name="connsiteY38" fmla="*/ 1913206 h 2996456"/>
              <a:gd name="connsiteX39" fmla="*/ 2011680 w 2883877"/>
              <a:gd name="connsiteY39" fmla="*/ 1955409 h 2996456"/>
              <a:gd name="connsiteX40" fmla="*/ 2039816 w 2883877"/>
              <a:gd name="connsiteY40" fmla="*/ 1983544 h 2996456"/>
              <a:gd name="connsiteX41" fmla="*/ 2082019 w 2883877"/>
              <a:gd name="connsiteY41" fmla="*/ 2039815 h 2996456"/>
              <a:gd name="connsiteX42" fmla="*/ 2096086 w 2883877"/>
              <a:gd name="connsiteY42" fmla="*/ 2082018 h 2996456"/>
              <a:gd name="connsiteX43" fmla="*/ 2124222 w 2883877"/>
              <a:gd name="connsiteY43" fmla="*/ 2110154 h 2996456"/>
              <a:gd name="connsiteX44" fmla="*/ 2180493 w 2883877"/>
              <a:gd name="connsiteY44" fmla="*/ 2180492 h 2996456"/>
              <a:gd name="connsiteX45" fmla="*/ 2222696 w 2883877"/>
              <a:gd name="connsiteY45" fmla="*/ 2250831 h 2996456"/>
              <a:gd name="connsiteX46" fmla="*/ 2236763 w 2883877"/>
              <a:gd name="connsiteY46" fmla="*/ 2293034 h 2996456"/>
              <a:gd name="connsiteX47" fmla="*/ 2264899 w 2883877"/>
              <a:gd name="connsiteY47" fmla="*/ 2321169 h 2996456"/>
              <a:gd name="connsiteX48" fmla="*/ 2293034 w 2883877"/>
              <a:gd name="connsiteY48" fmla="*/ 2363372 h 2996456"/>
              <a:gd name="connsiteX49" fmla="*/ 2349305 w 2883877"/>
              <a:gd name="connsiteY49" fmla="*/ 2433711 h 2996456"/>
              <a:gd name="connsiteX50" fmla="*/ 2377440 w 2883877"/>
              <a:gd name="connsiteY50" fmla="*/ 2489981 h 2996456"/>
              <a:gd name="connsiteX51" fmla="*/ 2391508 w 2883877"/>
              <a:gd name="connsiteY51" fmla="*/ 2532184 h 2996456"/>
              <a:gd name="connsiteX52" fmla="*/ 2419643 w 2883877"/>
              <a:gd name="connsiteY52" fmla="*/ 2560320 h 2996456"/>
              <a:gd name="connsiteX53" fmla="*/ 2475914 w 2883877"/>
              <a:gd name="connsiteY53" fmla="*/ 2616591 h 2996456"/>
              <a:gd name="connsiteX54" fmla="*/ 2489982 w 2883877"/>
              <a:gd name="connsiteY54" fmla="*/ 2658794 h 2996456"/>
              <a:gd name="connsiteX55" fmla="*/ 2518117 w 2883877"/>
              <a:gd name="connsiteY55" fmla="*/ 2700997 h 2996456"/>
              <a:gd name="connsiteX56" fmla="*/ 2588456 w 2883877"/>
              <a:gd name="connsiteY56" fmla="*/ 2757267 h 2996456"/>
              <a:gd name="connsiteX57" fmla="*/ 2658794 w 2883877"/>
              <a:gd name="connsiteY57" fmla="*/ 2799471 h 2996456"/>
              <a:gd name="connsiteX58" fmla="*/ 2686930 w 2883877"/>
              <a:gd name="connsiteY58" fmla="*/ 2827606 h 2996456"/>
              <a:gd name="connsiteX59" fmla="*/ 2729133 w 2883877"/>
              <a:gd name="connsiteY59" fmla="*/ 2841674 h 2996456"/>
              <a:gd name="connsiteX60" fmla="*/ 2757268 w 2883877"/>
              <a:gd name="connsiteY60" fmla="*/ 2926080 h 2996456"/>
              <a:gd name="connsiteX61" fmla="*/ 2799471 w 2883877"/>
              <a:gd name="connsiteY61" fmla="*/ 2954215 h 2996456"/>
              <a:gd name="connsiteX62" fmla="*/ 2827606 w 2883877"/>
              <a:gd name="connsiteY62" fmla="*/ 2982351 h 2996456"/>
              <a:gd name="connsiteX63" fmla="*/ 2883877 w 2883877"/>
              <a:gd name="connsiteY63" fmla="*/ 2996418 h 299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883877" h="2996456">
                <a:moveTo>
                  <a:pt x="0" y="0"/>
                </a:moveTo>
                <a:cubicBezTo>
                  <a:pt x="99420" y="19883"/>
                  <a:pt x="47655" y="6506"/>
                  <a:pt x="154745" y="42203"/>
                </a:cubicBezTo>
                <a:cubicBezTo>
                  <a:pt x="170785" y="47550"/>
                  <a:pt x="181498" y="63471"/>
                  <a:pt x="196948" y="70338"/>
                </a:cubicBezTo>
                <a:cubicBezTo>
                  <a:pt x="224049" y="82383"/>
                  <a:pt x="253219" y="89095"/>
                  <a:pt x="281354" y="98474"/>
                </a:cubicBezTo>
                <a:cubicBezTo>
                  <a:pt x="297394" y="103821"/>
                  <a:pt x="308435" y="119048"/>
                  <a:pt x="323557" y="126609"/>
                </a:cubicBezTo>
                <a:cubicBezTo>
                  <a:pt x="336820" y="133241"/>
                  <a:pt x="351692" y="135988"/>
                  <a:pt x="365760" y="140677"/>
                </a:cubicBezTo>
                <a:cubicBezTo>
                  <a:pt x="433704" y="208618"/>
                  <a:pt x="347356" y="125952"/>
                  <a:pt x="436099" y="196947"/>
                </a:cubicBezTo>
                <a:cubicBezTo>
                  <a:pt x="446456" y="205233"/>
                  <a:pt x="452861" y="218259"/>
                  <a:pt x="464234" y="225083"/>
                </a:cubicBezTo>
                <a:cubicBezTo>
                  <a:pt x="476949" y="232712"/>
                  <a:pt x="492369" y="234462"/>
                  <a:pt x="506437" y="239151"/>
                </a:cubicBezTo>
                <a:cubicBezTo>
                  <a:pt x="574381" y="307092"/>
                  <a:pt x="488033" y="224426"/>
                  <a:pt x="576776" y="295421"/>
                </a:cubicBezTo>
                <a:cubicBezTo>
                  <a:pt x="587133" y="303707"/>
                  <a:pt x="593048" y="317625"/>
                  <a:pt x="604911" y="323557"/>
                </a:cubicBezTo>
                <a:cubicBezTo>
                  <a:pt x="631437" y="336820"/>
                  <a:pt x="689317" y="351692"/>
                  <a:pt x="689317" y="351692"/>
                </a:cubicBezTo>
                <a:cubicBezTo>
                  <a:pt x="741364" y="403737"/>
                  <a:pt x="706417" y="372470"/>
                  <a:pt x="801859" y="436098"/>
                </a:cubicBezTo>
                <a:cubicBezTo>
                  <a:pt x="823930" y="450812"/>
                  <a:pt x="858130" y="492369"/>
                  <a:pt x="858130" y="492369"/>
                </a:cubicBezTo>
                <a:cubicBezTo>
                  <a:pt x="862819" y="506437"/>
                  <a:pt x="863578" y="522505"/>
                  <a:pt x="872197" y="534572"/>
                </a:cubicBezTo>
                <a:cubicBezTo>
                  <a:pt x="917350" y="597787"/>
                  <a:pt x="921103" y="579323"/>
                  <a:pt x="970671" y="618978"/>
                </a:cubicBezTo>
                <a:cubicBezTo>
                  <a:pt x="981028" y="627264"/>
                  <a:pt x="989428" y="637735"/>
                  <a:pt x="998806" y="647114"/>
                </a:cubicBezTo>
                <a:cubicBezTo>
                  <a:pt x="1003495" y="661182"/>
                  <a:pt x="1005245" y="676602"/>
                  <a:pt x="1012874" y="689317"/>
                </a:cubicBezTo>
                <a:cubicBezTo>
                  <a:pt x="1019698" y="700690"/>
                  <a:pt x="1032724" y="707095"/>
                  <a:pt x="1041010" y="717452"/>
                </a:cubicBezTo>
                <a:cubicBezTo>
                  <a:pt x="1126716" y="824583"/>
                  <a:pt x="989950" y="680460"/>
                  <a:pt x="1125416" y="815926"/>
                </a:cubicBezTo>
                <a:cubicBezTo>
                  <a:pt x="1137371" y="827881"/>
                  <a:pt x="1142727" y="845141"/>
                  <a:pt x="1153551" y="858129"/>
                </a:cubicBezTo>
                <a:cubicBezTo>
                  <a:pt x="1166287" y="873413"/>
                  <a:pt x="1181686" y="886264"/>
                  <a:pt x="1195754" y="900332"/>
                </a:cubicBezTo>
                <a:cubicBezTo>
                  <a:pt x="1200443" y="914400"/>
                  <a:pt x="1201203" y="930468"/>
                  <a:pt x="1209822" y="942535"/>
                </a:cubicBezTo>
                <a:cubicBezTo>
                  <a:pt x="1240835" y="985952"/>
                  <a:pt x="1267740" y="999904"/>
                  <a:pt x="1308296" y="1026941"/>
                </a:cubicBezTo>
                <a:cubicBezTo>
                  <a:pt x="1312985" y="1041009"/>
                  <a:pt x="1313466" y="1057281"/>
                  <a:pt x="1322363" y="1069144"/>
                </a:cubicBezTo>
                <a:cubicBezTo>
                  <a:pt x="1401802" y="1175063"/>
                  <a:pt x="1366569" y="1109044"/>
                  <a:pt x="1434905" y="1167618"/>
                </a:cubicBezTo>
                <a:cubicBezTo>
                  <a:pt x="1455045" y="1184881"/>
                  <a:pt x="1491176" y="1223889"/>
                  <a:pt x="1491176" y="1223889"/>
                </a:cubicBezTo>
                <a:cubicBezTo>
                  <a:pt x="1500554" y="1252024"/>
                  <a:pt x="1498340" y="1287324"/>
                  <a:pt x="1519311" y="1308295"/>
                </a:cubicBezTo>
                <a:lnTo>
                  <a:pt x="1575582" y="1364566"/>
                </a:lnTo>
                <a:cubicBezTo>
                  <a:pt x="1580271" y="1378634"/>
                  <a:pt x="1580387" y="1395190"/>
                  <a:pt x="1589650" y="1406769"/>
                </a:cubicBezTo>
                <a:cubicBezTo>
                  <a:pt x="1600212" y="1419971"/>
                  <a:pt x="1618651" y="1424342"/>
                  <a:pt x="1631853" y="1434904"/>
                </a:cubicBezTo>
                <a:cubicBezTo>
                  <a:pt x="1642210" y="1443190"/>
                  <a:pt x="1650610" y="1453661"/>
                  <a:pt x="1659988" y="1463040"/>
                </a:cubicBezTo>
                <a:cubicBezTo>
                  <a:pt x="1664677" y="1477108"/>
                  <a:pt x="1666855" y="1492280"/>
                  <a:pt x="1674056" y="1505243"/>
                </a:cubicBezTo>
                <a:cubicBezTo>
                  <a:pt x="1713825" y="1576827"/>
                  <a:pt x="1715773" y="1575097"/>
                  <a:pt x="1758462" y="1617784"/>
                </a:cubicBezTo>
                <a:cubicBezTo>
                  <a:pt x="1763151" y="1631852"/>
                  <a:pt x="1764901" y="1647271"/>
                  <a:pt x="1772530" y="1659987"/>
                </a:cubicBezTo>
                <a:cubicBezTo>
                  <a:pt x="1788209" y="1686118"/>
                  <a:pt x="1820747" y="1698561"/>
                  <a:pt x="1842868" y="1716258"/>
                </a:cubicBezTo>
                <a:cubicBezTo>
                  <a:pt x="1853225" y="1724544"/>
                  <a:pt x="1860646" y="1736108"/>
                  <a:pt x="1871003" y="1744394"/>
                </a:cubicBezTo>
                <a:cubicBezTo>
                  <a:pt x="1959746" y="1815389"/>
                  <a:pt x="1873398" y="1732723"/>
                  <a:pt x="1941342" y="1800664"/>
                </a:cubicBezTo>
                <a:cubicBezTo>
                  <a:pt x="1973671" y="1897654"/>
                  <a:pt x="1948506" y="1864100"/>
                  <a:pt x="1997613" y="1913206"/>
                </a:cubicBezTo>
                <a:cubicBezTo>
                  <a:pt x="2002302" y="1927274"/>
                  <a:pt x="2004051" y="1942694"/>
                  <a:pt x="2011680" y="1955409"/>
                </a:cubicBezTo>
                <a:cubicBezTo>
                  <a:pt x="2018504" y="1966782"/>
                  <a:pt x="2031325" y="1973355"/>
                  <a:pt x="2039816" y="1983544"/>
                </a:cubicBezTo>
                <a:cubicBezTo>
                  <a:pt x="2054826" y="2001556"/>
                  <a:pt x="2067951" y="2021058"/>
                  <a:pt x="2082019" y="2039815"/>
                </a:cubicBezTo>
                <a:cubicBezTo>
                  <a:pt x="2086708" y="2053883"/>
                  <a:pt x="2088457" y="2069303"/>
                  <a:pt x="2096086" y="2082018"/>
                </a:cubicBezTo>
                <a:cubicBezTo>
                  <a:pt x="2102910" y="2093391"/>
                  <a:pt x="2115936" y="2099797"/>
                  <a:pt x="2124222" y="2110154"/>
                </a:cubicBezTo>
                <a:cubicBezTo>
                  <a:pt x="2195202" y="2198880"/>
                  <a:pt x="2112562" y="2112563"/>
                  <a:pt x="2180493" y="2180492"/>
                </a:cubicBezTo>
                <a:cubicBezTo>
                  <a:pt x="2220342" y="2300044"/>
                  <a:pt x="2164765" y="2154279"/>
                  <a:pt x="2222696" y="2250831"/>
                </a:cubicBezTo>
                <a:cubicBezTo>
                  <a:pt x="2230325" y="2263546"/>
                  <a:pt x="2229134" y="2280319"/>
                  <a:pt x="2236763" y="2293034"/>
                </a:cubicBezTo>
                <a:cubicBezTo>
                  <a:pt x="2243587" y="2304407"/>
                  <a:pt x="2256613" y="2310812"/>
                  <a:pt x="2264899" y="2321169"/>
                </a:cubicBezTo>
                <a:cubicBezTo>
                  <a:pt x="2275461" y="2334371"/>
                  <a:pt x="2282472" y="2350170"/>
                  <a:pt x="2293034" y="2363372"/>
                </a:cubicBezTo>
                <a:cubicBezTo>
                  <a:pt x="2339253" y="2421145"/>
                  <a:pt x="2306002" y="2357929"/>
                  <a:pt x="2349305" y="2433711"/>
                </a:cubicBezTo>
                <a:cubicBezTo>
                  <a:pt x="2359709" y="2451919"/>
                  <a:pt x="2369179" y="2470706"/>
                  <a:pt x="2377440" y="2489981"/>
                </a:cubicBezTo>
                <a:cubicBezTo>
                  <a:pt x="2383281" y="2503611"/>
                  <a:pt x="2383879" y="2519468"/>
                  <a:pt x="2391508" y="2532184"/>
                </a:cubicBezTo>
                <a:cubicBezTo>
                  <a:pt x="2398332" y="2543557"/>
                  <a:pt x="2410265" y="2550941"/>
                  <a:pt x="2419643" y="2560320"/>
                </a:cubicBezTo>
                <a:cubicBezTo>
                  <a:pt x="2457158" y="2672861"/>
                  <a:pt x="2400886" y="2541563"/>
                  <a:pt x="2475914" y="2616591"/>
                </a:cubicBezTo>
                <a:cubicBezTo>
                  <a:pt x="2486399" y="2627076"/>
                  <a:pt x="2483350" y="2645531"/>
                  <a:pt x="2489982" y="2658794"/>
                </a:cubicBezTo>
                <a:cubicBezTo>
                  <a:pt x="2497543" y="2673916"/>
                  <a:pt x="2507555" y="2687795"/>
                  <a:pt x="2518117" y="2700997"/>
                </a:cubicBezTo>
                <a:cubicBezTo>
                  <a:pt x="2548309" y="2738737"/>
                  <a:pt x="2547836" y="2724771"/>
                  <a:pt x="2588456" y="2757267"/>
                </a:cubicBezTo>
                <a:cubicBezTo>
                  <a:pt x="2643630" y="2801407"/>
                  <a:pt x="2585501" y="2775039"/>
                  <a:pt x="2658794" y="2799471"/>
                </a:cubicBezTo>
                <a:cubicBezTo>
                  <a:pt x="2668173" y="2808849"/>
                  <a:pt x="2675557" y="2820782"/>
                  <a:pt x="2686930" y="2827606"/>
                </a:cubicBezTo>
                <a:cubicBezTo>
                  <a:pt x="2699646" y="2835235"/>
                  <a:pt x="2720514" y="2829607"/>
                  <a:pt x="2729133" y="2841674"/>
                </a:cubicBezTo>
                <a:cubicBezTo>
                  <a:pt x="2746371" y="2865807"/>
                  <a:pt x="2732592" y="2909629"/>
                  <a:pt x="2757268" y="2926080"/>
                </a:cubicBezTo>
                <a:cubicBezTo>
                  <a:pt x="2771336" y="2935458"/>
                  <a:pt x="2786269" y="2943653"/>
                  <a:pt x="2799471" y="2954215"/>
                </a:cubicBezTo>
                <a:cubicBezTo>
                  <a:pt x="2809828" y="2962501"/>
                  <a:pt x="2816233" y="2975527"/>
                  <a:pt x="2827606" y="2982351"/>
                </a:cubicBezTo>
                <a:cubicBezTo>
                  <a:pt x="2853522" y="2997901"/>
                  <a:pt x="2861538" y="2996418"/>
                  <a:pt x="2883877" y="2996418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2803525" y="4459288"/>
            <a:ext cx="6457950" cy="142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03525" y="3278188"/>
            <a:ext cx="6275388" cy="98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4" name="TextBox 28"/>
          <p:cNvSpPr txBox="1">
            <a:spLocks noChangeArrowheads="1"/>
          </p:cNvSpPr>
          <p:nvPr/>
        </p:nvSpPr>
        <p:spPr bwMode="auto">
          <a:xfrm>
            <a:off x="3422650" y="4921250"/>
            <a:ext cx="865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altLang="en-US">
                <a:cs typeface="Arial" charset="0"/>
              </a:rPr>
              <a:t>Среда</a:t>
            </a:r>
            <a:endParaRPr lang="en-GB" altLang="en-US">
              <a:cs typeface="Arial" charset="0"/>
            </a:endParaRPr>
          </a:p>
        </p:txBody>
      </p:sp>
      <p:sp>
        <p:nvSpPr>
          <p:cNvPr id="33805" name="TextBox 29"/>
          <p:cNvSpPr txBox="1">
            <a:spLocks noChangeArrowheads="1"/>
          </p:cNvSpPr>
          <p:nvPr/>
        </p:nvSpPr>
        <p:spPr bwMode="auto">
          <a:xfrm>
            <a:off x="5397500" y="5038725"/>
            <a:ext cx="1130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altLang="en-US">
                <a:cs typeface="Arial" charset="0"/>
              </a:rPr>
              <a:t>Охладен</a:t>
            </a:r>
            <a:endParaRPr lang="en-GB" altLang="en-US">
              <a:cs typeface="Arial" charset="0"/>
            </a:endParaRPr>
          </a:p>
        </p:txBody>
      </p:sp>
      <p:sp>
        <p:nvSpPr>
          <p:cNvPr id="33806" name="TextBox 30"/>
          <p:cNvSpPr txBox="1">
            <a:spLocks noChangeArrowheads="1"/>
          </p:cNvSpPr>
          <p:nvPr/>
        </p:nvSpPr>
        <p:spPr bwMode="auto">
          <a:xfrm>
            <a:off x="8358188" y="5038725"/>
            <a:ext cx="1223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altLang="en-US">
                <a:cs typeface="Arial" charset="0"/>
              </a:rPr>
              <a:t>Замразен</a:t>
            </a:r>
            <a:endParaRPr lang="en-GB" altLang="en-US">
              <a:cs typeface="Arial" charset="0"/>
            </a:endParaRPr>
          </a:p>
        </p:txBody>
      </p:sp>
      <p:sp>
        <p:nvSpPr>
          <p:cNvPr id="33807" name="TextBox 31"/>
          <p:cNvSpPr txBox="1">
            <a:spLocks noChangeArrowheads="1"/>
          </p:cNvSpPr>
          <p:nvPr/>
        </p:nvSpPr>
        <p:spPr bwMode="auto">
          <a:xfrm>
            <a:off x="9261475" y="4289425"/>
            <a:ext cx="466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>
                <a:cs typeface="Arial" charset="0"/>
              </a:rPr>
              <a:t>LA</a:t>
            </a:r>
          </a:p>
        </p:txBody>
      </p:sp>
      <p:sp>
        <p:nvSpPr>
          <p:cNvPr id="33808" name="TextBox 32"/>
          <p:cNvSpPr txBox="1">
            <a:spLocks noChangeArrowheads="1"/>
          </p:cNvSpPr>
          <p:nvPr/>
        </p:nvSpPr>
        <p:spPr bwMode="auto">
          <a:xfrm>
            <a:off x="9094788" y="3205163"/>
            <a:ext cx="633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GB" altLang="en-US">
                <a:cs typeface="Arial" charset="0"/>
              </a:rPr>
              <a:t>JND</a:t>
            </a:r>
          </a:p>
        </p:txBody>
      </p:sp>
      <p:sp>
        <p:nvSpPr>
          <p:cNvPr id="33809" name="TextBox 33"/>
          <p:cNvSpPr txBox="1">
            <a:spLocks noChangeArrowheads="1"/>
          </p:cNvSpPr>
          <p:nvPr/>
        </p:nvSpPr>
        <p:spPr bwMode="auto">
          <a:xfrm>
            <a:off x="1916113" y="1670050"/>
            <a:ext cx="1162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altLang="en-US">
                <a:solidFill>
                  <a:srgbClr val="FF0000"/>
                </a:solidFill>
                <a:cs typeface="Arial" charset="0"/>
              </a:rPr>
              <a:t>Качество</a:t>
            </a:r>
            <a:endParaRPr lang="en-GB" altLang="en-US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3810" name="TextBox 34"/>
          <p:cNvSpPr txBox="1">
            <a:spLocks noChangeArrowheads="1"/>
          </p:cNvSpPr>
          <p:nvPr/>
        </p:nvSpPr>
        <p:spPr bwMode="auto">
          <a:xfrm>
            <a:off x="8982075" y="5407025"/>
            <a:ext cx="882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altLang="en-US">
                <a:solidFill>
                  <a:srgbClr val="FF0000"/>
                </a:solidFill>
                <a:cs typeface="Arial" charset="0"/>
              </a:rPr>
              <a:t>Време</a:t>
            </a:r>
            <a:endParaRPr lang="en-GB" altLang="en-US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3811" name="TextBox 35"/>
          <p:cNvSpPr txBox="1">
            <a:spLocks noChangeArrowheads="1"/>
          </p:cNvSpPr>
          <p:nvPr/>
        </p:nvSpPr>
        <p:spPr bwMode="auto">
          <a:xfrm>
            <a:off x="2803525" y="5776913"/>
            <a:ext cx="3322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>
                <a:cs typeface="Arial" charset="0"/>
              </a:rPr>
              <a:t>JND- Just noticable difference </a:t>
            </a:r>
          </a:p>
          <a:p>
            <a:r>
              <a:rPr lang="en-GB" altLang="en-US">
                <a:cs typeface="Arial" charset="0"/>
              </a:rPr>
              <a:t>LA- Limit of acceptability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27200" y="79216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3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8913" y="792163"/>
            <a:ext cx="57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0013" y="79216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27200" y="158591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8913" y="1585913"/>
            <a:ext cx="57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7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0013" y="158591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8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27200" y="2362200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9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27200" y="2771775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0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27200" y="3181350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1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8013" y="792163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2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0713" y="88106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3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9888" y="881063"/>
            <a:ext cx="57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4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4488" y="88106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5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0713" y="15382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16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9888" y="1538288"/>
            <a:ext cx="57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17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4488" y="15382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18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0713" y="2178050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19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0713" y="2724150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icture 20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44588" y="66675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Picture 21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9313" y="-243522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Picture 22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1463" y="-2435225"/>
            <a:ext cx="57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8" name="Picture 23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6413" y="-243522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Picture 24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9313" y="5353050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0" name="Picture 25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9313" y="5826125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1" name="Picture 26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9313" y="6299200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2" name="Picture 27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9313" y="6772275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3" name="Picture 28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70125" y="-2725738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4" name="Picture 29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5463" y="1452563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5" name="Picture 30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399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6" name="Picture 31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01988" y="24018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7" name="Picture 32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01988" y="3406775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8" name="Picture 33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763" y="193675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9" name="Picture 34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275" y="16510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0" name="Picture 35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275" y="14478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1" name="Picture 36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9175" y="204311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2" name="Picture 37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275" y="259715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3" name="Picture 38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275" y="193675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54" name="Text Box 39"/>
          <p:cNvSpPr txBox="1">
            <a:spLocks noChangeArrowheads="1"/>
          </p:cNvSpPr>
          <p:nvPr/>
        </p:nvSpPr>
        <p:spPr bwMode="auto">
          <a:xfrm>
            <a:off x="1524000" y="781050"/>
            <a:ext cx="95472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3200" b="1"/>
              <a:t>                </a:t>
            </a:r>
            <a:r>
              <a:rPr lang="bg-BG" altLang="en-US" sz="3200" b="1"/>
              <a:t>Какво се случва,</a:t>
            </a:r>
          </a:p>
          <a:p>
            <a:r>
              <a:rPr lang="bg-BG" altLang="en-US" sz="3200" b="1"/>
              <a:t> когато хранителният продукт се замрази?</a:t>
            </a:r>
            <a:endParaRPr lang="en-GB" altLang="en-US" sz="3200" b="1"/>
          </a:p>
        </p:txBody>
      </p:sp>
      <p:sp>
        <p:nvSpPr>
          <p:cNvPr id="34855" name="Text Box 41"/>
          <p:cNvSpPr txBox="1">
            <a:spLocks noChangeArrowheads="1"/>
          </p:cNvSpPr>
          <p:nvPr/>
        </p:nvSpPr>
        <p:spPr bwMode="auto">
          <a:xfrm>
            <a:off x="2392363" y="2378075"/>
            <a:ext cx="77628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sv-SE" altLang="en-US" sz="2000"/>
              <a:t> </a:t>
            </a:r>
            <a:r>
              <a:rPr lang="bg-BG" altLang="en-US" sz="2000"/>
              <a:t>Растежът на микорби е драстично намален или спрян изцяло, което се отразява на запазванетона продукта</a:t>
            </a:r>
            <a:endParaRPr lang="sv-SE" altLang="en-US" sz="2000"/>
          </a:p>
          <a:p>
            <a:pPr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sv-SE" altLang="en-US" sz="2000"/>
          </a:p>
          <a:p>
            <a:pPr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sv-SE" altLang="en-US" sz="2000"/>
              <a:t> </a:t>
            </a:r>
            <a:r>
              <a:rPr lang="bg-BG" altLang="en-US" sz="2000"/>
              <a:t>По-голямата част от съдържащата се в продукта вода е кристализирана</a:t>
            </a:r>
            <a:endParaRPr lang="sv-SE" altLang="en-US" sz="2000"/>
          </a:p>
          <a:p>
            <a:pPr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sv-SE" altLang="en-US" sz="2000"/>
          </a:p>
          <a:p>
            <a:pPr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sv-SE" altLang="en-US" sz="2000"/>
              <a:t> </a:t>
            </a:r>
            <a:r>
              <a:rPr lang="bg-BG" altLang="en-US" sz="2000"/>
              <a:t>Физическите и ензимни процеси са забавени</a:t>
            </a:r>
            <a:endParaRPr lang="en-US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bg-BG" altLang="en-US" sz="2800" smtClean="0"/>
              <a:t>Влошаване качеството на храните по време на хладилното съхранение</a:t>
            </a:r>
            <a:r>
              <a:rPr lang="sv-SE" altLang="en-US" sz="2800" smtClean="0"/>
              <a:t> </a:t>
            </a:r>
            <a:endParaRPr lang="sv-SE" altLang="en-US" sz="2800" smtClean="0">
              <a:latin typeface="Arial" charset="0"/>
            </a:endParaRPr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>
          <a:xfrm>
            <a:off x="2062163" y="1989138"/>
            <a:ext cx="8137525" cy="4114800"/>
          </a:xfrm>
        </p:spPr>
        <p:txBody>
          <a:bodyPr/>
          <a:lstStyle/>
          <a:p>
            <a:pPr>
              <a:tabLst>
                <a:tab pos="4572000" algn="l"/>
              </a:tabLst>
            </a:pPr>
            <a:r>
              <a:rPr lang="bg-BG" altLang="en-US" smtClean="0"/>
              <a:t>Рекристализация</a:t>
            </a:r>
            <a:r>
              <a:rPr lang="sv-SE" altLang="en-US" smtClean="0"/>
              <a:t>	</a:t>
            </a:r>
            <a:r>
              <a:rPr lang="sv-SE" altLang="en-US" smtClean="0">
                <a:sym typeface="Symbol" pitchFamily="18" charset="2"/>
              </a:rPr>
              <a:t></a:t>
            </a:r>
            <a:r>
              <a:rPr lang="sv-SE" altLang="en-US" smtClean="0"/>
              <a:t> </a:t>
            </a:r>
            <a:r>
              <a:rPr lang="bg-BG" altLang="en-US" smtClean="0"/>
              <a:t>изтичане на вода и сокове при размразяване</a:t>
            </a:r>
            <a:endParaRPr lang="sv-SE" altLang="en-US" smtClean="0"/>
          </a:p>
          <a:p>
            <a:pPr>
              <a:tabLst>
                <a:tab pos="4572000" algn="l"/>
              </a:tabLst>
            </a:pPr>
            <a:r>
              <a:rPr lang="bg-BG" altLang="en-US" smtClean="0"/>
              <a:t>Сублимация на леда</a:t>
            </a:r>
            <a:r>
              <a:rPr lang="sv-SE" altLang="en-US" smtClean="0"/>
              <a:t>	</a:t>
            </a:r>
            <a:r>
              <a:rPr lang="sv-SE" altLang="en-US" smtClean="0">
                <a:sym typeface="Symbol" pitchFamily="18" charset="2"/>
              </a:rPr>
              <a:t></a:t>
            </a:r>
            <a:r>
              <a:rPr lang="bg-BG" altLang="en-US" smtClean="0">
                <a:sym typeface="Symbol" pitchFamily="18" charset="2"/>
              </a:rPr>
              <a:t>дехидратация</a:t>
            </a:r>
            <a:endParaRPr lang="sv-SE" altLang="en-US" smtClean="0"/>
          </a:p>
          <a:p>
            <a:pPr>
              <a:tabLst>
                <a:tab pos="4572000" algn="l"/>
              </a:tabLst>
            </a:pPr>
            <a:r>
              <a:rPr lang="bg-BG" altLang="en-US" smtClean="0"/>
              <a:t>Оксидация на мазнините</a:t>
            </a:r>
            <a:r>
              <a:rPr lang="sv-SE" altLang="en-US" smtClean="0"/>
              <a:t>	</a:t>
            </a:r>
            <a:r>
              <a:rPr lang="sv-SE" altLang="en-US" smtClean="0">
                <a:sym typeface="Symbol" pitchFamily="18" charset="2"/>
              </a:rPr>
              <a:t></a:t>
            </a:r>
            <a:r>
              <a:rPr lang="bg-BG" altLang="en-US" smtClean="0">
                <a:sym typeface="Symbol" pitchFamily="18" charset="2"/>
              </a:rPr>
              <a:t>гранясва</a:t>
            </a:r>
            <a:endParaRPr lang="sv-SE" altLang="en-US" smtClean="0"/>
          </a:p>
          <a:p>
            <a:pPr>
              <a:tabLst>
                <a:tab pos="4572000" algn="l"/>
              </a:tabLst>
            </a:pPr>
            <a:r>
              <a:rPr lang="bg-BG" altLang="en-US" smtClean="0"/>
              <a:t>Денатурация на протеините</a:t>
            </a:r>
            <a:r>
              <a:rPr lang="sv-SE" altLang="en-US" smtClean="0"/>
              <a:t>	</a:t>
            </a:r>
            <a:r>
              <a:rPr lang="sv-SE" altLang="en-US" smtClean="0">
                <a:sym typeface="Symbol" pitchFamily="18" charset="2"/>
              </a:rPr>
              <a:t></a:t>
            </a:r>
            <a:r>
              <a:rPr lang="bg-BG" altLang="en-US" smtClean="0">
                <a:sym typeface="Symbol" pitchFamily="18" charset="2"/>
              </a:rPr>
              <a:t>загуба на хранителна 	стойност</a:t>
            </a:r>
            <a:endParaRPr lang="sv-SE" altLang="en-US" smtClean="0"/>
          </a:p>
          <a:p>
            <a:pPr>
              <a:tabLst>
                <a:tab pos="4572000" algn="l"/>
              </a:tabLst>
            </a:pPr>
            <a:r>
              <a:rPr lang="bg-BG" altLang="en-US" smtClean="0"/>
              <a:t>Промяна на цвета</a:t>
            </a:r>
            <a:r>
              <a:rPr lang="sv-SE" altLang="en-US" smtClean="0"/>
              <a:t>	</a:t>
            </a:r>
            <a:r>
              <a:rPr lang="sv-SE" altLang="en-US" smtClean="0">
                <a:sym typeface="Symbol" pitchFamily="18" charset="2"/>
              </a:rPr>
              <a:t></a:t>
            </a:r>
            <a:r>
              <a:rPr lang="bg-BG" altLang="en-US" smtClean="0">
                <a:sym typeface="Symbol" pitchFamily="18" charset="2"/>
              </a:rPr>
              <a:t>неаткрактивен външен вид</a:t>
            </a:r>
            <a:endParaRPr lang="sv-SE" altLang="en-US" smtClean="0"/>
          </a:p>
          <a:p>
            <a:pPr>
              <a:buFont typeface="Wingdings 3" pitchFamily="18" charset="2"/>
              <a:buNone/>
              <a:tabLst>
                <a:tab pos="4572000" algn="l"/>
              </a:tabLst>
            </a:pPr>
            <a:r>
              <a:rPr lang="sv-SE" altLang="en-US" smtClean="0"/>
              <a:t>			</a:t>
            </a:r>
          </a:p>
          <a:p>
            <a:pPr>
              <a:buFont typeface="Wingdings 3" pitchFamily="18" charset="2"/>
              <a:buNone/>
              <a:tabLst>
                <a:tab pos="4572000" algn="l"/>
              </a:tabLst>
            </a:pPr>
            <a:endParaRPr lang="sv-SE" altLang="en-US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/>
          <p:cNvPicPr>
            <a:picLocks noChangeAspect="1" noChangeArrowheads="1"/>
          </p:cNvPicPr>
          <p:nvPr/>
        </p:nvPicPr>
        <p:blipFill>
          <a:blip r:embed="rId2"/>
          <a:srcRect l="14470" t="30614" r="18637" b="22310"/>
          <a:stretch>
            <a:fillRect/>
          </a:stretch>
        </p:blipFill>
        <p:spPr bwMode="auto">
          <a:xfrm>
            <a:off x="2192338" y="1597025"/>
            <a:ext cx="7948612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2892425" y="463550"/>
            <a:ext cx="5875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bg-BG" altLang="en-US" sz="3200" b="1"/>
              <a:t>Крива на замразяване</a:t>
            </a:r>
            <a:endParaRPr lang="en-US" altLang="en-US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2371725" y="958850"/>
            <a:ext cx="3932238" cy="574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bg-BG" altLang="en-US" sz="2800">
                <a:solidFill>
                  <a:srgbClr val="000000"/>
                </a:solidFill>
              </a:rPr>
              <a:t>По-бързото замразяване означава</a:t>
            </a:r>
            <a:r>
              <a:rPr lang="en-GB" altLang="en-US" sz="2800">
                <a:solidFill>
                  <a:srgbClr val="000000"/>
                </a:solidFill>
              </a:rPr>
              <a:t>: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endParaRPr lang="en-GB" altLang="en-US" sz="280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GB" altLang="en-US" sz="2400">
                <a:solidFill>
                  <a:srgbClr val="000000"/>
                </a:solidFill>
              </a:rPr>
              <a:t> </a:t>
            </a:r>
            <a:r>
              <a:rPr lang="bg-BG" altLang="en-US" sz="2400">
                <a:solidFill>
                  <a:srgbClr val="000000"/>
                </a:solidFill>
              </a:rPr>
              <a:t>по-малка загуба на вода при дефростация на продуктите</a:t>
            </a:r>
          </a:p>
          <a:p>
            <a:pPr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GB" altLang="en-US" sz="240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GB" altLang="en-US" sz="2400">
                <a:solidFill>
                  <a:srgbClr val="000000"/>
                </a:solidFill>
              </a:rPr>
              <a:t> </a:t>
            </a:r>
            <a:r>
              <a:rPr lang="bg-BG" altLang="en-US" sz="2400">
                <a:solidFill>
                  <a:srgbClr val="000000"/>
                </a:solidFill>
              </a:rPr>
              <a:t>по-сочни продукти</a:t>
            </a:r>
            <a:r>
              <a:rPr lang="en-GB" altLang="en-US" sz="2400">
                <a:solidFill>
                  <a:srgbClr val="000000"/>
                </a:solidFill>
              </a:rPr>
              <a:t> </a:t>
            </a:r>
          </a:p>
          <a:p>
            <a:pPr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GB" altLang="en-US" sz="240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GB" altLang="en-US" sz="2400">
                <a:solidFill>
                  <a:srgbClr val="000000"/>
                </a:solidFill>
              </a:rPr>
              <a:t> </a:t>
            </a:r>
            <a:r>
              <a:rPr lang="bg-BG" altLang="en-US" sz="2400">
                <a:solidFill>
                  <a:srgbClr val="000000"/>
                </a:solidFill>
              </a:rPr>
              <a:t>по-добър вкус</a:t>
            </a:r>
            <a:endParaRPr lang="en-GB" altLang="en-US" sz="240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GB" altLang="en-US" sz="240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GB" altLang="en-US" sz="2400">
                <a:solidFill>
                  <a:srgbClr val="000000"/>
                </a:solidFill>
              </a:rPr>
              <a:t> </a:t>
            </a:r>
            <a:r>
              <a:rPr lang="bg-BG" altLang="en-US" sz="2400">
                <a:solidFill>
                  <a:srgbClr val="000000"/>
                </a:solidFill>
              </a:rPr>
              <a:t>по-добра структура</a:t>
            </a:r>
            <a:endParaRPr lang="en-GB" altLang="en-US" sz="2400">
              <a:solidFill>
                <a:srgbClr val="000000"/>
              </a:solidFill>
            </a:endParaRPr>
          </a:p>
        </p:txBody>
      </p:sp>
      <p:pic>
        <p:nvPicPr>
          <p:cNvPr id="37890" name="Picture 3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27200" y="79216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8913" y="792163"/>
            <a:ext cx="57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0013" y="79216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27200" y="158591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0013" y="158591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8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27200" y="2362200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9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27200" y="2771775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0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27200" y="3181350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1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8013" y="792163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2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0713" y="88106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3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9888" y="881063"/>
            <a:ext cx="57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4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4488" y="88106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15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0713" y="15382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16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4488" y="15382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17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0713" y="2178050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5" name="Picture 18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0713" y="2724150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Picture 19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44588" y="66675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7" name="Picture 20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9313" y="-243522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8" name="Picture 21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1463" y="-2435225"/>
            <a:ext cx="57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9" name="Picture 22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6413" y="-243522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0" name="Picture 23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9313" y="5353050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1" name="Picture 24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9313" y="5826125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2" name="Picture 25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9313" y="6299200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3" name="Picture 26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9313" y="6772275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4" name="Picture 27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70125" y="-2725738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5" name="Picture 28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5463" y="1452563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6" name="Picture 29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399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7" name="Picture 30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01988" y="24018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8" name="Picture 31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01988" y="3406775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9" name="Picture 32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763" y="193675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0" name="Picture 33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275" y="16510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1" name="Picture 34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275" y="14478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2" name="Picture 35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9175" y="204311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3" name="Picture 36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275" y="259715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4" name="Picture 37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275" y="193675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5" name="Picture 38" descr="IQF Shrimp Dr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7288" y="1179513"/>
            <a:ext cx="3876675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26" name="Text Box 39"/>
          <p:cNvSpPr txBox="1">
            <a:spLocks noChangeArrowheads="1"/>
          </p:cNvSpPr>
          <p:nvPr/>
        </p:nvSpPr>
        <p:spPr bwMode="auto">
          <a:xfrm>
            <a:off x="2289175" y="309563"/>
            <a:ext cx="54848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bg-BG" altLang="en-US" sz="3200" b="1"/>
              <a:t>Процесът на замразяване</a:t>
            </a:r>
            <a:endParaRPr lang="en-US" altLang="en-US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3"/>
          <p:cNvSpPr txBox="1">
            <a:spLocks noChangeArrowheads="1"/>
          </p:cNvSpPr>
          <p:nvPr/>
        </p:nvSpPr>
        <p:spPr bwMode="auto">
          <a:xfrm>
            <a:off x="2270125" y="717550"/>
            <a:ext cx="8324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bg-BG" altLang="en-US" sz="3200"/>
              <a:t>Загуба на тегло в процеса на замразяване</a:t>
            </a:r>
            <a:endParaRPr lang="en-US" altLang="en-US" sz="3200"/>
          </a:p>
        </p:txBody>
      </p:sp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2935288" y="2293938"/>
            <a:ext cx="590708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sv-SE" altLang="en-US" sz="2000"/>
              <a:t>1.    </a:t>
            </a:r>
            <a:r>
              <a:rPr lang="bg-BG" altLang="en-US" sz="2000"/>
              <a:t>Механични загуби</a:t>
            </a:r>
            <a:endParaRPr lang="sv-SE" altLang="en-US" sz="2000"/>
          </a:p>
          <a:p>
            <a:pPr marL="457200" indent="-4572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sv-SE" altLang="en-US" sz="2000"/>
              <a:t>       </a:t>
            </a:r>
            <a:r>
              <a:rPr lang="bg-BG" altLang="en-US" sz="2000"/>
              <a:t>В процеса се губят части от продукта</a:t>
            </a:r>
            <a:endParaRPr lang="sv-SE" altLang="en-US" sz="2000"/>
          </a:p>
          <a:p>
            <a:pPr marL="457200" indent="-4572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endParaRPr lang="sv-SE" altLang="en-US" sz="2000"/>
          </a:p>
          <a:p>
            <a:pPr marL="457200" indent="-457200" eaLnBrk="0" hangingPunct="0">
              <a:spcBef>
                <a:spcPct val="20000"/>
              </a:spcBef>
              <a:buClr>
                <a:schemeClr val="accent1"/>
              </a:buClr>
              <a:buFontTx/>
              <a:buAutoNum type="arabicPeriod" startAt="2"/>
            </a:pPr>
            <a:r>
              <a:rPr lang="bg-BG" altLang="en-US" sz="2000"/>
              <a:t>Дехидратация на продукта</a:t>
            </a:r>
            <a:endParaRPr lang="sv-SE" altLang="en-US" sz="2000"/>
          </a:p>
          <a:p>
            <a:pPr marL="457200" indent="-4572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sv-SE" altLang="en-US" sz="2000"/>
              <a:t>       </a:t>
            </a:r>
            <a:r>
              <a:rPr lang="bg-BG" altLang="en-US" sz="2000"/>
              <a:t>Изпарение на влагата от продукта</a:t>
            </a:r>
            <a:endParaRPr lang="sv-SE" altLang="en-US" sz="2000"/>
          </a:p>
          <a:p>
            <a:pPr marL="457200" indent="-457200">
              <a:spcBef>
                <a:spcPct val="20000"/>
              </a:spcBef>
            </a:pPr>
            <a:endParaRPr lang="sv-SE" altLang="en-US" sz="2000"/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endParaRPr lang="en-US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Line 2"/>
          <p:cNvSpPr>
            <a:spLocks noChangeShapeType="1"/>
          </p:cNvSpPr>
          <p:nvPr/>
        </p:nvSpPr>
        <p:spPr bwMode="auto">
          <a:xfrm>
            <a:off x="8656638" y="5995988"/>
            <a:ext cx="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35250" y="3602038"/>
            <a:ext cx="5543550" cy="508000"/>
            <a:chOff x="737" y="2236"/>
            <a:chExt cx="3927" cy="332"/>
          </a:xfrm>
        </p:grpSpPr>
        <p:sp>
          <p:nvSpPr>
            <p:cNvPr id="39980" name="Line 4"/>
            <p:cNvSpPr>
              <a:spLocks noChangeShapeType="1"/>
            </p:cNvSpPr>
            <p:nvPr/>
          </p:nvSpPr>
          <p:spPr bwMode="auto">
            <a:xfrm>
              <a:off x="1433" y="2242"/>
              <a:ext cx="25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39981" name="Line 5"/>
            <p:cNvSpPr>
              <a:spLocks noChangeShapeType="1"/>
            </p:cNvSpPr>
            <p:nvPr/>
          </p:nvSpPr>
          <p:spPr bwMode="auto">
            <a:xfrm flipV="1">
              <a:off x="1438" y="2553"/>
              <a:ext cx="2859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grpSp>
          <p:nvGrpSpPr>
            <p:cNvPr id="39982" name="Group 6"/>
            <p:cNvGrpSpPr>
              <a:grpSpLocks/>
            </p:cNvGrpSpPr>
            <p:nvPr/>
          </p:nvGrpSpPr>
          <p:grpSpPr bwMode="auto">
            <a:xfrm>
              <a:off x="737" y="2236"/>
              <a:ext cx="335" cy="296"/>
              <a:chOff x="817" y="2348"/>
              <a:chExt cx="335" cy="296"/>
            </a:xfrm>
          </p:grpSpPr>
          <p:sp>
            <p:nvSpPr>
              <p:cNvPr id="39990" name="Line 7"/>
              <p:cNvSpPr>
                <a:spLocks noChangeShapeType="1"/>
              </p:cNvSpPr>
              <p:nvPr/>
            </p:nvSpPr>
            <p:spPr bwMode="auto">
              <a:xfrm>
                <a:off x="817" y="2352"/>
                <a:ext cx="169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39991" name="Line 8"/>
              <p:cNvSpPr>
                <a:spLocks noChangeShapeType="1"/>
              </p:cNvSpPr>
              <p:nvPr/>
            </p:nvSpPr>
            <p:spPr bwMode="auto">
              <a:xfrm flipH="1">
                <a:off x="983" y="2348"/>
                <a:ext cx="169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grpSp>
          <p:nvGrpSpPr>
            <p:cNvPr id="39983" name="Group 9"/>
            <p:cNvGrpSpPr>
              <a:grpSpLocks/>
            </p:cNvGrpSpPr>
            <p:nvPr/>
          </p:nvGrpSpPr>
          <p:grpSpPr bwMode="auto">
            <a:xfrm>
              <a:off x="1081" y="2240"/>
              <a:ext cx="335" cy="296"/>
              <a:chOff x="817" y="2348"/>
              <a:chExt cx="335" cy="296"/>
            </a:xfrm>
          </p:grpSpPr>
          <p:sp>
            <p:nvSpPr>
              <p:cNvPr id="39988" name="Line 10"/>
              <p:cNvSpPr>
                <a:spLocks noChangeShapeType="1"/>
              </p:cNvSpPr>
              <p:nvPr/>
            </p:nvSpPr>
            <p:spPr bwMode="auto">
              <a:xfrm>
                <a:off x="817" y="2352"/>
                <a:ext cx="169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39989" name="Line 11"/>
              <p:cNvSpPr>
                <a:spLocks noChangeShapeType="1"/>
              </p:cNvSpPr>
              <p:nvPr/>
            </p:nvSpPr>
            <p:spPr bwMode="auto">
              <a:xfrm flipH="1">
                <a:off x="983" y="2348"/>
                <a:ext cx="169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39984" name="Text Box 12"/>
            <p:cNvSpPr txBox="1">
              <a:spLocks noChangeArrowheads="1"/>
            </p:cNvSpPr>
            <p:nvPr/>
          </p:nvSpPr>
          <p:spPr bwMode="auto">
            <a:xfrm>
              <a:off x="4261" y="2281"/>
              <a:ext cx="403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sv-SE" altLang="en-US" sz="2000">
                  <a:latin typeface="Tahoma" pitchFamily="34" charset="0"/>
                </a:rPr>
                <a:t>6%</a:t>
              </a:r>
              <a:endParaRPr lang="en-GB" altLang="en-US" sz="2000">
                <a:latin typeface="Tahoma" pitchFamily="34" charset="0"/>
              </a:endParaRPr>
            </a:p>
          </p:txBody>
        </p:sp>
        <p:sp>
          <p:nvSpPr>
            <p:cNvPr id="39985" name="AutoShape 13" descr="Light upward diagonal"/>
            <p:cNvSpPr>
              <a:spLocks noChangeArrowheads="1"/>
            </p:cNvSpPr>
            <p:nvPr/>
          </p:nvSpPr>
          <p:spPr bwMode="auto">
            <a:xfrm>
              <a:off x="4048" y="2256"/>
              <a:ext cx="288" cy="296"/>
            </a:xfrm>
            <a:prstGeom prst="rtTriangle">
              <a:avLst/>
            </a:prstGeom>
            <a:pattFill prst="ltUpDiag">
              <a:fgClr>
                <a:srgbClr val="66CCFF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9986" name="Line 14"/>
            <p:cNvSpPr>
              <a:spLocks noChangeShapeType="1"/>
            </p:cNvSpPr>
            <p:nvPr/>
          </p:nvSpPr>
          <p:spPr bwMode="auto">
            <a:xfrm>
              <a:off x="4032" y="2237"/>
              <a:ext cx="0" cy="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39987" name="Line 15"/>
            <p:cNvSpPr>
              <a:spLocks noChangeShapeType="1"/>
            </p:cNvSpPr>
            <p:nvPr/>
          </p:nvSpPr>
          <p:spPr bwMode="auto">
            <a:xfrm>
              <a:off x="4036" y="2553"/>
              <a:ext cx="2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lg"/>
              <a:tailEnd type="stealth" w="lg" len="lg"/>
            </a:ln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476500" y="4791075"/>
            <a:ext cx="6162675" cy="544513"/>
            <a:chOff x="738" y="3161"/>
            <a:chExt cx="4367" cy="356"/>
          </a:xfrm>
        </p:grpSpPr>
        <p:grpSp>
          <p:nvGrpSpPr>
            <p:cNvPr id="39968" name="Group 17"/>
            <p:cNvGrpSpPr>
              <a:grpSpLocks/>
            </p:cNvGrpSpPr>
            <p:nvPr/>
          </p:nvGrpSpPr>
          <p:grpSpPr bwMode="auto">
            <a:xfrm>
              <a:off x="738" y="3200"/>
              <a:ext cx="335" cy="296"/>
              <a:chOff x="817" y="2348"/>
              <a:chExt cx="335" cy="296"/>
            </a:xfrm>
          </p:grpSpPr>
          <p:sp>
            <p:nvSpPr>
              <p:cNvPr id="39978" name="Line 18"/>
              <p:cNvSpPr>
                <a:spLocks noChangeShapeType="1"/>
              </p:cNvSpPr>
              <p:nvPr/>
            </p:nvSpPr>
            <p:spPr bwMode="auto">
              <a:xfrm>
                <a:off x="817" y="2352"/>
                <a:ext cx="169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39979" name="Line 19"/>
              <p:cNvSpPr>
                <a:spLocks noChangeShapeType="1"/>
              </p:cNvSpPr>
              <p:nvPr/>
            </p:nvSpPr>
            <p:spPr bwMode="auto">
              <a:xfrm flipH="1">
                <a:off x="983" y="2348"/>
                <a:ext cx="169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grpSp>
          <p:nvGrpSpPr>
            <p:cNvPr id="39969" name="Group 20"/>
            <p:cNvGrpSpPr>
              <a:grpSpLocks/>
            </p:cNvGrpSpPr>
            <p:nvPr/>
          </p:nvGrpSpPr>
          <p:grpSpPr bwMode="auto">
            <a:xfrm>
              <a:off x="1072" y="3200"/>
              <a:ext cx="335" cy="296"/>
              <a:chOff x="817" y="2348"/>
              <a:chExt cx="335" cy="296"/>
            </a:xfrm>
          </p:grpSpPr>
          <p:sp>
            <p:nvSpPr>
              <p:cNvPr id="39976" name="Line 21"/>
              <p:cNvSpPr>
                <a:spLocks noChangeShapeType="1"/>
              </p:cNvSpPr>
              <p:nvPr/>
            </p:nvSpPr>
            <p:spPr bwMode="auto">
              <a:xfrm>
                <a:off x="817" y="2352"/>
                <a:ext cx="169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39977" name="Line 22"/>
              <p:cNvSpPr>
                <a:spLocks noChangeShapeType="1"/>
              </p:cNvSpPr>
              <p:nvPr/>
            </p:nvSpPr>
            <p:spPr bwMode="auto">
              <a:xfrm flipH="1">
                <a:off x="983" y="2348"/>
                <a:ext cx="169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39970" name="Line 23"/>
            <p:cNvSpPr>
              <a:spLocks noChangeShapeType="1"/>
            </p:cNvSpPr>
            <p:nvPr/>
          </p:nvSpPr>
          <p:spPr bwMode="auto">
            <a:xfrm>
              <a:off x="1400" y="3200"/>
              <a:ext cx="32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39971" name="Line 24"/>
            <p:cNvSpPr>
              <a:spLocks noChangeShapeType="1"/>
            </p:cNvSpPr>
            <p:nvPr/>
          </p:nvSpPr>
          <p:spPr bwMode="auto">
            <a:xfrm flipV="1">
              <a:off x="1408" y="3511"/>
              <a:ext cx="3230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39972" name="Text Box 25"/>
            <p:cNvSpPr txBox="1">
              <a:spLocks noChangeArrowheads="1"/>
            </p:cNvSpPr>
            <p:nvPr/>
          </p:nvSpPr>
          <p:spPr bwMode="auto">
            <a:xfrm>
              <a:off x="4698" y="3216"/>
              <a:ext cx="40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sv-SE" altLang="en-US" sz="2000">
                  <a:latin typeface="Tahoma" pitchFamily="34" charset="0"/>
                </a:rPr>
                <a:t>2%</a:t>
              </a:r>
              <a:endParaRPr lang="en-GB" altLang="en-US" sz="2000">
                <a:latin typeface="Tahoma" pitchFamily="34" charset="0"/>
              </a:endParaRPr>
            </a:p>
          </p:txBody>
        </p:sp>
        <p:sp>
          <p:nvSpPr>
            <p:cNvPr id="39973" name="AutoShape 26" descr="Light upward diagonal"/>
            <p:cNvSpPr>
              <a:spLocks noChangeArrowheads="1"/>
            </p:cNvSpPr>
            <p:nvPr/>
          </p:nvSpPr>
          <p:spPr bwMode="auto">
            <a:xfrm>
              <a:off x="4592" y="3216"/>
              <a:ext cx="80" cy="288"/>
            </a:xfrm>
            <a:prstGeom prst="rtTriangle">
              <a:avLst/>
            </a:prstGeom>
            <a:pattFill prst="ltUpDiag">
              <a:fgClr>
                <a:srgbClr val="66CCFF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9974" name="Line 27"/>
            <p:cNvSpPr>
              <a:spLocks noChangeShapeType="1"/>
            </p:cNvSpPr>
            <p:nvPr/>
          </p:nvSpPr>
          <p:spPr bwMode="auto">
            <a:xfrm>
              <a:off x="4585" y="3161"/>
              <a:ext cx="0" cy="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39975" name="Line 28"/>
            <p:cNvSpPr>
              <a:spLocks noChangeShapeType="1"/>
            </p:cNvSpPr>
            <p:nvPr/>
          </p:nvSpPr>
          <p:spPr bwMode="auto">
            <a:xfrm>
              <a:off x="4568" y="3512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39940" name="Group 29"/>
          <p:cNvGrpSpPr>
            <a:grpSpLocks/>
          </p:cNvGrpSpPr>
          <p:nvPr/>
        </p:nvGrpSpPr>
        <p:grpSpPr bwMode="auto">
          <a:xfrm>
            <a:off x="1765300" y="0"/>
            <a:ext cx="8667750" cy="5821363"/>
            <a:chOff x="438" y="352"/>
            <a:chExt cx="5916" cy="3667"/>
          </a:xfrm>
        </p:grpSpPr>
        <p:grpSp>
          <p:nvGrpSpPr>
            <p:cNvPr id="39941" name="Group 30"/>
            <p:cNvGrpSpPr>
              <a:grpSpLocks/>
            </p:cNvGrpSpPr>
            <p:nvPr/>
          </p:nvGrpSpPr>
          <p:grpSpPr bwMode="auto">
            <a:xfrm>
              <a:off x="438" y="761"/>
              <a:ext cx="5916" cy="3258"/>
              <a:chOff x="438" y="761"/>
              <a:chExt cx="5916" cy="3258"/>
            </a:xfrm>
          </p:grpSpPr>
          <p:sp>
            <p:nvSpPr>
              <p:cNvPr id="39943" name="Line 31"/>
              <p:cNvSpPr>
                <a:spLocks noChangeShapeType="1"/>
              </p:cNvSpPr>
              <p:nvPr/>
            </p:nvSpPr>
            <p:spPr bwMode="auto">
              <a:xfrm rot="10800000">
                <a:off x="918" y="1024"/>
                <a:ext cx="0" cy="27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39944" name="Text Box 32"/>
              <p:cNvSpPr txBox="1">
                <a:spLocks noChangeArrowheads="1"/>
              </p:cNvSpPr>
              <p:nvPr/>
            </p:nvSpPr>
            <p:spPr bwMode="auto">
              <a:xfrm>
                <a:off x="1057" y="3774"/>
                <a:ext cx="3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sv-SE" altLang="en-US">
                    <a:latin typeface="Tahoma" pitchFamily="34" charset="0"/>
                  </a:rPr>
                  <a:t>0%</a:t>
                </a:r>
                <a:endParaRPr lang="en-GB" altLang="en-US">
                  <a:latin typeface="Tahoma" pitchFamily="34" charset="0"/>
                </a:endParaRPr>
              </a:p>
            </p:txBody>
          </p:sp>
          <p:sp>
            <p:nvSpPr>
              <p:cNvPr id="39945" name="Text Box 33"/>
              <p:cNvSpPr txBox="1">
                <a:spLocks noChangeArrowheads="1"/>
              </p:cNvSpPr>
              <p:nvPr/>
            </p:nvSpPr>
            <p:spPr bwMode="auto">
              <a:xfrm>
                <a:off x="1228" y="3773"/>
                <a:ext cx="182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sv-SE" altLang="en-US">
                    <a:latin typeface="Tahoma" pitchFamily="34" charset="0"/>
                  </a:rPr>
                  <a:t>25%</a:t>
                </a:r>
                <a:endParaRPr lang="en-GB" altLang="en-US">
                  <a:latin typeface="Tahoma" pitchFamily="34" charset="0"/>
                </a:endParaRPr>
              </a:p>
            </p:txBody>
          </p:sp>
          <p:sp>
            <p:nvSpPr>
              <p:cNvPr id="39946" name="Text Box 34"/>
              <p:cNvSpPr txBox="1">
                <a:spLocks noChangeArrowheads="1"/>
              </p:cNvSpPr>
              <p:nvPr/>
            </p:nvSpPr>
            <p:spPr bwMode="auto">
              <a:xfrm>
                <a:off x="2853" y="3788"/>
                <a:ext cx="45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sv-SE" altLang="en-US">
                    <a:latin typeface="Tahoma" pitchFamily="34" charset="0"/>
                  </a:rPr>
                  <a:t>50%</a:t>
                </a:r>
                <a:endParaRPr lang="en-GB" altLang="en-US">
                  <a:latin typeface="Tahoma" pitchFamily="34" charset="0"/>
                </a:endParaRPr>
              </a:p>
            </p:txBody>
          </p:sp>
          <p:sp>
            <p:nvSpPr>
              <p:cNvPr id="39947" name="Text Box 35"/>
              <p:cNvSpPr txBox="1">
                <a:spLocks noChangeArrowheads="1"/>
              </p:cNvSpPr>
              <p:nvPr/>
            </p:nvSpPr>
            <p:spPr bwMode="auto">
              <a:xfrm>
                <a:off x="3051" y="3780"/>
                <a:ext cx="182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sv-SE" altLang="en-US">
                    <a:latin typeface="Tahoma" pitchFamily="34" charset="0"/>
                  </a:rPr>
                  <a:t>75%</a:t>
                </a:r>
                <a:endParaRPr lang="en-GB" altLang="en-US">
                  <a:latin typeface="Tahoma" pitchFamily="34" charset="0"/>
                </a:endParaRPr>
              </a:p>
            </p:txBody>
          </p:sp>
          <p:sp>
            <p:nvSpPr>
              <p:cNvPr id="39948" name="Line 36"/>
              <p:cNvSpPr>
                <a:spLocks noChangeShapeType="1"/>
              </p:cNvSpPr>
              <p:nvPr/>
            </p:nvSpPr>
            <p:spPr bwMode="auto">
              <a:xfrm>
                <a:off x="1219" y="3770"/>
                <a:ext cx="0" cy="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39949" name="Line 37"/>
              <p:cNvSpPr>
                <a:spLocks noChangeShapeType="1"/>
              </p:cNvSpPr>
              <p:nvPr/>
            </p:nvSpPr>
            <p:spPr bwMode="auto">
              <a:xfrm>
                <a:off x="3053" y="3780"/>
                <a:ext cx="0" cy="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39950" name="Text Box 38"/>
              <p:cNvSpPr txBox="1">
                <a:spLocks noChangeArrowheads="1"/>
              </p:cNvSpPr>
              <p:nvPr/>
            </p:nvSpPr>
            <p:spPr bwMode="auto">
              <a:xfrm>
                <a:off x="438" y="761"/>
                <a:ext cx="5443" cy="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None/>
                </a:pPr>
                <a:r>
                  <a:rPr lang="bg-BG" altLang="en-US" sz="3200">
                    <a:latin typeface="Tahoma" pitchFamily="34" charset="0"/>
                  </a:rPr>
                  <a:t>Температура на съхранение</a:t>
                </a:r>
                <a:endParaRPr lang="en-US" altLang="en-US" sz="3200">
                  <a:latin typeface="Tahoma" pitchFamily="34" charset="0"/>
                </a:endParaRPr>
              </a:p>
              <a:p>
                <a:pPr algn="ctr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None/>
                </a:pPr>
                <a:r>
                  <a:rPr lang="en-US" altLang="en-US" sz="2800">
                    <a:latin typeface="Tahoma" pitchFamily="34" charset="0"/>
                  </a:rPr>
                  <a:t>- </a:t>
                </a:r>
                <a:r>
                  <a:rPr lang="bg-BG" altLang="en-US" sz="2800">
                    <a:latin typeface="Tahoma" pitchFamily="34" charset="0"/>
                  </a:rPr>
                  <a:t>Влияние на срока на годност</a:t>
                </a:r>
                <a:endParaRPr lang="en-GB" altLang="en-US" sz="2400">
                  <a:latin typeface="Tahoma" pitchFamily="34" charset="0"/>
                </a:endParaRPr>
              </a:p>
            </p:txBody>
          </p:sp>
          <p:sp>
            <p:nvSpPr>
              <p:cNvPr id="39951" name="Text Box 39"/>
              <p:cNvSpPr txBox="1">
                <a:spLocks noChangeArrowheads="1"/>
              </p:cNvSpPr>
              <p:nvPr/>
            </p:nvSpPr>
            <p:spPr bwMode="auto">
              <a:xfrm>
                <a:off x="508" y="793"/>
                <a:ext cx="85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>
                    <a:latin typeface="Tahoma" pitchFamily="34" charset="0"/>
                  </a:rPr>
                  <a:t>Temp (</a:t>
                </a:r>
                <a:r>
                  <a:rPr lang="en-US" altLang="en-US">
                    <a:latin typeface="Tahoma" pitchFamily="34" charset="0"/>
                    <a:cs typeface="Tahoma" pitchFamily="34" charset="0"/>
                  </a:rPr>
                  <a:t>°C)</a:t>
                </a:r>
                <a:endParaRPr lang="en-GB" altLang="en-US">
                  <a:latin typeface="Tahoma" pitchFamily="34" charset="0"/>
                </a:endParaRPr>
              </a:p>
            </p:txBody>
          </p:sp>
          <p:sp>
            <p:nvSpPr>
              <p:cNvPr id="39952" name="Text Box 40"/>
              <p:cNvSpPr txBox="1">
                <a:spLocks noChangeArrowheads="1"/>
              </p:cNvSpPr>
              <p:nvPr/>
            </p:nvSpPr>
            <p:spPr bwMode="auto">
              <a:xfrm>
                <a:off x="5078" y="3780"/>
                <a:ext cx="1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>
                    <a:latin typeface="Tahoma" pitchFamily="34" charset="0"/>
                  </a:rPr>
                  <a:t>Frozen H</a:t>
                </a:r>
                <a:r>
                  <a:rPr lang="en-US" altLang="en-US" baseline="-25000">
                    <a:latin typeface="Tahoma" pitchFamily="34" charset="0"/>
                  </a:rPr>
                  <a:t>2</a:t>
                </a:r>
                <a:r>
                  <a:rPr lang="en-US" altLang="en-US">
                    <a:latin typeface="Tahoma" pitchFamily="34" charset="0"/>
                  </a:rPr>
                  <a:t>O, (%)</a:t>
                </a:r>
                <a:endParaRPr lang="en-GB" altLang="en-US">
                  <a:latin typeface="Tahoma" pitchFamily="34" charset="0"/>
                </a:endParaRPr>
              </a:p>
            </p:txBody>
          </p:sp>
          <p:grpSp>
            <p:nvGrpSpPr>
              <p:cNvPr id="39953" name="Group 41"/>
              <p:cNvGrpSpPr>
                <a:grpSpLocks/>
              </p:cNvGrpSpPr>
              <p:nvPr/>
            </p:nvGrpSpPr>
            <p:grpSpPr bwMode="auto">
              <a:xfrm>
                <a:off x="487" y="1147"/>
                <a:ext cx="484" cy="2495"/>
                <a:chOff x="1632" y="960"/>
                <a:chExt cx="502" cy="2592"/>
              </a:xfrm>
            </p:grpSpPr>
            <p:sp>
              <p:nvSpPr>
                <p:cNvPr id="39960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632" y="960"/>
                  <a:ext cx="502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altLang="en-US">
                      <a:latin typeface="Tahoma" pitchFamily="34" charset="0"/>
                    </a:rPr>
                    <a:t>+10</a:t>
                  </a:r>
                  <a:r>
                    <a:rPr lang="en-US" altLang="en-US">
                      <a:latin typeface="Tahoma" pitchFamily="34" charset="0"/>
                      <a:cs typeface="Tahoma" pitchFamily="34" charset="0"/>
                    </a:rPr>
                    <a:t>°</a:t>
                  </a:r>
                  <a:endParaRPr lang="en-GB" altLang="en-US">
                    <a:latin typeface="Tahoma" pitchFamily="34" charset="0"/>
                  </a:endParaRPr>
                </a:p>
              </p:txBody>
            </p:sp>
            <p:sp>
              <p:nvSpPr>
                <p:cNvPr id="3996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712" y="1295"/>
                  <a:ext cx="417" cy="2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altLang="en-US">
                      <a:latin typeface="Tahoma" pitchFamily="34" charset="0"/>
                    </a:rPr>
                    <a:t>+5</a:t>
                  </a:r>
                  <a:r>
                    <a:rPr lang="en-US" altLang="en-US">
                      <a:latin typeface="Tahoma" pitchFamily="34" charset="0"/>
                      <a:cs typeface="Tahoma" pitchFamily="34" charset="0"/>
                    </a:rPr>
                    <a:t>°</a:t>
                  </a:r>
                  <a:endParaRPr lang="en-GB" altLang="en-US">
                    <a:latin typeface="Tahoma" pitchFamily="34" charset="0"/>
                  </a:endParaRPr>
                </a:p>
              </p:txBody>
            </p:sp>
            <p:sp>
              <p:nvSpPr>
                <p:cNvPr id="3996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712" y="1632"/>
                  <a:ext cx="413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altLang="en-US">
                      <a:latin typeface="Tahoma" pitchFamily="34" charset="0"/>
                      <a:cs typeface="Tahoma" pitchFamily="34" charset="0"/>
                    </a:rPr>
                    <a:t>±</a:t>
                  </a:r>
                  <a:r>
                    <a:rPr lang="en-US" altLang="en-US">
                      <a:latin typeface="Tahoma" pitchFamily="34" charset="0"/>
                    </a:rPr>
                    <a:t>0</a:t>
                  </a:r>
                  <a:r>
                    <a:rPr lang="en-US" altLang="en-US">
                      <a:latin typeface="Tahoma" pitchFamily="34" charset="0"/>
                      <a:cs typeface="Tahoma" pitchFamily="34" charset="0"/>
                    </a:rPr>
                    <a:t>°</a:t>
                  </a:r>
                  <a:endParaRPr lang="en-GB" altLang="en-US">
                    <a:latin typeface="Tahoma" pitchFamily="34" charset="0"/>
                  </a:endParaRPr>
                </a:p>
              </p:txBody>
            </p:sp>
            <p:sp>
              <p:nvSpPr>
                <p:cNvPr id="3996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760" y="1968"/>
                  <a:ext cx="354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altLang="en-US">
                      <a:latin typeface="Tahoma" pitchFamily="34" charset="0"/>
                      <a:cs typeface="Tahoma" pitchFamily="34" charset="0"/>
                    </a:rPr>
                    <a:t>-5°</a:t>
                  </a:r>
                  <a:endParaRPr lang="en-GB" altLang="en-US">
                    <a:latin typeface="Tahoma" pitchFamily="34" charset="0"/>
                  </a:endParaRPr>
                </a:p>
              </p:txBody>
            </p:sp>
            <p:sp>
              <p:nvSpPr>
                <p:cNvPr id="3996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680" y="2304"/>
                  <a:ext cx="443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altLang="en-US">
                      <a:latin typeface="Tahoma" pitchFamily="34" charset="0"/>
                      <a:cs typeface="Tahoma" pitchFamily="34" charset="0"/>
                    </a:rPr>
                    <a:t>-10°</a:t>
                  </a:r>
                  <a:endParaRPr lang="en-GB" altLang="en-US">
                    <a:latin typeface="Tahoma" pitchFamily="34" charset="0"/>
                  </a:endParaRPr>
                </a:p>
              </p:txBody>
            </p:sp>
            <p:sp>
              <p:nvSpPr>
                <p:cNvPr id="3996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680" y="2640"/>
                  <a:ext cx="443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altLang="en-US">
                      <a:latin typeface="Tahoma" pitchFamily="34" charset="0"/>
                      <a:cs typeface="Tahoma" pitchFamily="34" charset="0"/>
                    </a:rPr>
                    <a:t>-15°</a:t>
                  </a:r>
                  <a:endParaRPr lang="en-GB" altLang="en-US">
                    <a:latin typeface="Tahoma" pitchFamily="34" charset="0"/>
                  </a:endParaRPr>
                </a:p>
              </p:txBody>
            </p:sp>
            <p:sp>
              <p:nvSpPr>
                <p:cNvPr id="3996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680" y="2978"/>
                  <a:ext cx="446" cy="2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altLang="en-US">
                      <a:latin typeface="Tahoma" pitchFamily="34" charset="0"/>
                      <a:cs typeface="Tahoma" pitchFamily="34" charset="0"/>
                    </a:rPr>
                    <a:t>-20°</a:t>
                  </a:r>
                  <a:endParaRPr lang="en-GB" altLang="en-US">
                    <a:latin typeface="Tahoma" pitchFamily="34" charset="0"/>
                  </a:endParaRPr>
                </a:p>
              </p:txBody>
            </p:sp>
            <p:sp>
              <p:nvSpPr>
                <p:cNvPr id="3996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680" y="3312"/>
                  <a:ext cx="443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altLang="en-US">
                      <a:latin typeface="Tahoma" pitchFamily="34" charset="0"/>
                      <a:cs typeface="Tahoma" pitchFamily="34" charset="0"/>
                    </a:rPr>
                    <a:t>-25°</a:t>
                  </a:r>
                  <a:endParaRPr lang="en-GB" altLang="en-US">
                    <a:latin typeface="Tahoma" pitchFamily="34" charset="0"/>
                  </a:endParaRPr>
                </a:p>
              </p:txBody>
            </p:sp>
          </p:grpSp>
          <p:sp>
            <p:nvSpPr>
              <p:cNvPr id="39954" name="Line 50"/>
              <p:cNvSpPr>
                <a:spLocks noChangeShapeType="1"/>
              </p:cNvSpPr>
              <p:nvPr/>
            </p:nvSpPr>
            <p:spPr bwMode="auto">
              <a:xfrm>
                <a:off x="923" y="3770"/>
                <a:ext cx="42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39955" name="Text Box 51"/>
              <p:cNvSpPr txBox="1">
                <a:spLocks noChangeArrowheads="1"/>
              </p:cNvSpPr>
              <p:nvPr/>
            </p:nvSpPr>
            <p:spPr bwMode="auto">
              <a:xfrm>
                <a:off x="4670" y="3787"/>
                <a:ext cx="53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sv-SE" altLang="en-US">
                    <a:latin typeface="Tahoma" pitchFamily="34" charset="0"/>
                  </a:rPr>
                  <a:t>100%</a:t>
                </a:r>
                <a:endParaRPr lang="en-GB" altLang="en-US">
                  <a:latin typeface="Tahoma" pitchFamily="34" charset="0"/>
                </a:endParaRPr>
              </a:p>
            </p:txBody>
          </p:sp>
          <p:sp>
            <p:nvSpPr>
              <p:cNvPr id="39956" name="Arc 52"/>
              <p:cNvSpPr>
                <a:spLocks/>
              </p:cNvSpPr>
              <p:nvPr/>
            </p:nvSpPr>
            <p:spPr bwMode="auto">
              <a:xfrm>
                <a:off x="926" y="1287"/>
                <a:ext cx="278" cy="4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bg-BG"/>
              </a:p>
            </p:txBody>
          </p:sp>
          <p:sp>
            <p:nvSpPr>
              <p:cNvPr id="39957" name="Arc 53"/>
              <p:cNvSpPr>
                <a:spLocks/>
              </p:cNvSpPr>
              <p:nvPr/>
            </p:nvSpPr>
            <p:spPr bwMode="auto">
              <a:xfrm rot="10624050">
                <a:off x="1196" y="1531"/>
                <a:ext cx="287" cy="415"/>
              </a:xfrm>
              <a:custGeom>
                <a:avLst/>
                <a:gdLst>
                  <a:gd name="T0" fmla="*/ 0 w 22356"/>
                  <a:gd name="T1" fmla="*/ 0 h 21600"/>
                  <a:gd name="T2" fmla="*/ 0 w 22356"/>
                  <a:gd name="T3" fmla="*/ 0 h 21600"/>
                  <a:gd name="T4" fmla="*/ 0 w 2235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6"/>
                  <a:gd name="T10" fmla="*/ 0 h 21600"/>
                  <a:gd name="T11" fmla="*/ 22356 w 2235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6" h="21600" fill="none" extrusionOk="0">
                    <a:moveTo>
                      <a:pt x="0" y="13"/>
                    </a:moveTo>
                    <a:cubicBezTo>
                      <a:pt x="251" y="4"/>
                      <a:pt x="503" y="-1"/>
                      <a:pt x="756" y="0"/>
                    </a:cubicBezTo>
                    <a:cubicBezTo>
                      <a:pt x="12685" y="0"/>
                      <a:pt x="22356" y="9670"/>
                      <a:pt x="22356" y="21600"/>
                    </a:cubicBezTo>
                  </a:path>
                  <a:path w="22356" h="21600" stroke="0" extrusionOk="0">
                    <a:moveTo>
                      <a:pt x="0" y="13"/>
                    </a:moveTo>
                    <a:cubicBezTo>
                      <a:pt x="251" y="4"/>
                      <a:pt x="503" y="-1"/>
                      <a:pt x="756" y="0"/>
                    </a:cubicBezTo>
                    <a:cubicBezTo>
                      <a:pt x="12685" y="0"/>
                      <a:pt x="22356" y="9670"/>
                      <a:pt x="22356" y="21600"/>
                    </a:cubicBezTo>
                    <a:lnTo>
                      <a:pt x="756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bg-BG"/>
              </a:p>
            </p:txBody>
          </p:sp>
          <p:sp>
            <p:nvSpPr>
              <p:cNvPr id="39958" name="Line 54"/>
              <p:cNvSpPr>
                <a:spLocks noChangeShapeType="1"/>
              </p:cNvSpPr>
              <p:nvPr/>
            </p:nvSpPr>
            <p:spPr bwMode="auto">
              <a:xfrm>
                <a:off x="1435" y="1940"/>
                <a:ext cx="1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39959" name="Arc 55"/>
              <p:cNvSpPr>
                <a:spLocks/>
              </p:cNvSpPr>
              <p:nvPr/>
            </p:nvSpPr>
            <p:spPr bwMode="auto">
              <a:xfrm>
                <a:off x="2667" y="1941"/>
                <a:ext cx="2034" cy="1848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-1" y="0"/>
                    </a:moveTo>
                    <a:cubicBezTo>
                      <a:pt x="11797" y="0"/>
                      <a:pt x="21412" y="9465"/>
                      <a:pt x="21597" y="21260"/>
                    </a:cubicBezTo>
                  </a:path>
                  <a:path w="21597" h="21600" stroke="0" extrusionOk="0">
                    <a:moveTo>
                      <a:pt x="-1" y="0"/>
                    </a:moveTo>
                    <a:cubicBezTo>
                      <a:pt x="11797" y="0"/>
                      <a:pt x="21412" y="9465"/>
                      <a:pt x="21597" y="2126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bg-BG"/>
              </a:p>
            </p:txBody>
          </p:sp>
        </p:grpSp>
        <p:sp>
          <p:nvSpPr>
            <p:cNvPr id="39942" name="Text Box 56"/>
            <p:cNvSpPr txBox="1">
              <a:spLocks noChangeArrowheads="1"/>
            </p:cNvSpPr>
            <p:nvPr/>
          </p:nvSpPr>
          <p:spPr bwMode="auto">
            <a:xfrm>
              <a:off x="584" y="352"/>
              <a:ext cx="1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endParaRPr lang="en-US" altLang="en-US" sz="2400" b="1"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64928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altLang="en-US" dirty="0" smtClean="0"/>
              <a:t>Повреждане на продукта при съхранение</a:t>
            </a:r>
            <a:r>
              <a:rPr lang="en-GB" altLang="en-US" dirty="0" smtClean="0"/>
              <a:t>!</a:t>
            </a:r>
            <a:endParaRPr lang="en-GB" altLang="en-US" dirty="0" smtClean="0">
              <a:latin typeface="Arial" panose="020B0604020202020204" pitchFamily="34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  <p:pic>
        <p:nvPicPr>
          <p:cNvPr id="40963" name="Picture 4" descr="Storage damage products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513" y="1244600"/>
            <a:ext cx="82423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1306513" y="1990725"/>
            <a:ext cx="7751762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bg-BG" altLang="en-US" sz="2000">
                <a:latin typeface="Tahoma" pitchFamily="34" charset="0"/>
              </a:rPr>
              <a:t>Замразяване в хладилен склад</a:t>
            </a:r>
            <a:r>
              <a:rPr lang="en-US" altLang="en-US" sz="2000">
                <a:latin typeface="Tahoma" pitchFamily="34" charset="0"/>
              </a:rPr>
              <a:t>			             5.0%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bg-BG" altLang="en-US" sz="2000">
                <a:latin typeface="Tahoma" pitchFamily="34" charset="0"/>
              </a:rPr>
              <a:t>Замразяване с въздушен поток</a:t>
            </a:r>
            <a:endParaRPr lang="en-US" altLang="en-US" sz="2000">
              <a:latin typeface="Tahoma" pitchFamily="34" charset="0"/>
            </a:endParaRP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altLang="en-US" sz="2000">
                <a:latin typeface="Tahoma" pitchFamily="34" charset="0"/>
              </a:rPr>
              <a:t>- </a:t>
            </a:r>
            <a:r>
              <a:rPr lang="bg-BG" altLang="en-US" sz="2000">
                <a:latin typeface="Tahoma" pitchFamily="34" charset="0"/>
              </a:rPr>
              <a:t>Статичен тунел</a:t>
            </a:r>
            <a:r>
              <a:rPr lang="en-US" altLang="en-US" sz="2000">
                <a:latin typeface="Tahoma" pitchFamily="34" charset="0"/>
              </a:rPr>
              <a:t>					</a:t>
            </a:r>
            <a:r>
              <a:rPr lang="bg-BG" altLang="en-US" sz="2000">
                <a:latin typeface="Tahoma" pitchFamily="34" charset="0"/>
              </a:rPr>
              <a:t>				</a:t>
            </a:r>
            <a:r>
              <a:rPr lang="en-US" altLang="en-US" sz="2000">
                <a:latin typeface="Tahoma" pitchFamily="34" charset="0"/>
              </a:rPr>
              <a:t>4.0%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Tx/>
              <a:buChar char="-"/>
            </a:pPr>
            <a:r>
              <a:rPr lang="bg-BG" altLang="en-US" sz="2000">
                <a:latin typeface="Tahoma" pitchFamily="34" charset="0"/>
              </a:rPr>
              <a:t> Модерен спирален тунел с хоризонтален 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bg-BG" altLang="en-US" sz="2000">
                <a:latin typeface="Tahoma" pitchFamily="34" charset="0"/>
              </a:rPr>
              <a:t>въздушен  поток			</a:t>
            </a:r>
            <a:r>
              <a:rPr lang="en-US" altLang="en-US" sz="2000">
                <a:latin typeface="Tahoma" pitchFamily="34" charset="0"/>
              </a:rPr>
              <a:t>		</a:t>
            </a:r>
            <a:r>
              <a:rPr lang="bg-BG" altLang="en-US" sz="2000">
                <a:latin typeface="Tahoma" pitchFamily="34" charset="0"/>
              </a:rPr>
              <a:t>				</a:t>
            </a:r>
            <a:r>
              <a:rPr lang="en-US" altLang="en-US" sz="2000">
                <a:latin typeface="Tahoma" pitchFamily="34" charset="0"/>
              </a:rPr>
              <a:t>1.2%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Tx/>
              <a:buChar char="-"/>
            </a:pPr>
            <a:r>
              <a:rPr lang="bg-BG" altLang="en-US" sz="2000">
                <a:latin typeface="Tahoma" pitchFamily="34" charset="0"/>
              </a:rPr>
              <a:t>Модерен спирален тунел с оптимизиран 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bg-BG" altLang="en-US" sz="2000">
                <a:latin typeface="Tahoma" pitchFamily="34" charset="0"/>
              </a:rPr>
              <a:t>въздушен поток</a:t>
            </a:r>
            <a:r>
              <a:rPr lang="en-US" altLang="en-US" sz="2000">
                <a:latin typeface="Tahoma" pitchFamily="34" charset="0"/>
              </a:rPr>
              <a:t>		</a:t>
            </a:r>
            <a:r>
              <a:rPr lang="bg-BG" altLang="en-US" sz="2000">
                <a:latin typeface="Tahoma" pitchFamily="34" charset="0"/>
              </a:rPr>
              <a:t>							</a:t>
            </a:r>
            <a:r>
              <a:rPr lang="en-US" altLang="en-US" sz="2000">
                <a:latin typeface="Tahoma" pitchFamily="34" charset="0"/>
              </a:rPr>
              <a:t>0.7%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bg-BG" altLang="en-US" sz="2000">
                <a:latin typeface="Tahoma" pitchFamily="34" charset="0"/>
              </a:rPr>
              <a:t>“</a:t>
            </a:r>
            <a:r>
              <a:rPr lang="en-US" altLang="en-US" sz="2000">
                <a:latin typeface="Tahoma" pitchFamily="34" charset="0"/>
              </a:rPr>
              <a:t>Impingement</a:t>
            </a:r>
            <a:r>
              <a:rPr lang="bg-BG" altLang="en-US" sz="2000">
                <a:latin typeface="Tahoma" pitchFamily="34" charset="0"/>
              </a:rPr>
              <a:t>”</a:t>
            </a:r>
            <a:r>
              <a:rPr lang="en-US" altLang="en-US" sz="2000">
                <a:latin typeface="Tahoma" pitchFamily="34" charset="0"/>
              </a:rPr>
              <a:t> </a:t>
            </a:r>
            <a:r>
              <a:rPr lang="bg-BG" altLang="en-US" sz="2000">
                <a:latin typeface="Tahoma" pitchFamily="34" charset="0"/>
              </a:rPr>
              <a:t>замразяване</a:t>
            </a:r>
            <a:r>
              <a:rPr lang="en-US" altLang="en-US" sz="2000">
                <a:latin typeface="Tahoma" pitchFamily="34" charset="0"/>
              </a:rPr>
              <a:t>				</a:t>
            </a:r>
            <a:r>
              <a:rPr lang="bg-BG" altLang="en-US" sz="2000">
                <a:latin typeface="Tahoma" pitchFamily="34" charset="0"/>
              </a:rPr>
              <a:t>		</a:t>
            </a:r>
            <a:r>
              <a:rPr lang="en-US" altLang="en-US" sz="2000">
                <a:latin typeface="Tahoma" pitchFamily="34" charset="0"/>
              </a:rPr>
              <a:t>0.4%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bg-BG" altLang="en-US" sz="2000">
                <a:latin typeface="Tahoma" pitchFamily="34" charset="0"/>
              </a:rPr>
              <a:t>Криогенно замразяване</a:t>
            </a:r>
            <a:r>
              <a:rPr lang="en-US" altLang="en-US" sz="2000">
                <a:latin typeface="Tahoma" pitchFamily="34" charset="0"/>
              </a:rPr>
              <a:t> (</a:t>
            </a:r>
            <a:r>
              <a:rPr lang="bg-BG" altLang="en-US" sz="2000">
                <a:latin typeface="Tahoma" pitchFamily="34" charset="0"/>
              </a:rPr>
              <a:t>азот</a:t>
            </a:r>
            <a:r>
              <a:rPr lang="en-US" altLang="en-US" sz="2000">
                <a:latin typeface="Tahoma" pitchFamily="34" charset="0"/>
              </a:rPr>
              <a:t>, </a:t>
            </a:r>
            <a:r>
              <a:rPr lang="bg-BG" altLang="en-US" sz="2000">
                <a:latin typeface="Tahoma" pitchFamily="34" charset="0"/>
              </a:rPr>
              <a:t>въглероден двуокис</a:t>
            </a:r>
            <a:r>
              <a:rPr lang="en-US" altLang="en-US" sz="2000">
                <a:latin typeface="Tahoma" pitchFamily="34" charset="0"/>
              </a:rPr>
              <a:t>)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altLang="en-US" sz="2000">
                <a:latin typeface="Tahoma" pitchFamily="34" charset="0"/>
              </a:rPr>
              <a:t>- </a:t>
            </a:r>
            <a:r>
              <a:rPr lang="bg-BG" altLang="en-US" sz="2000">
                <a:latin typeface="Tahoma" pitchFamily="34" charset="0"/>
              </a:rPr>
              <a:t>тунелно</a:t>
            </a:r>
            <a:r>
              <a:rPr lang="en-US" altLang="en-US" sz="2000">
                <a:latin typeface="Tahoma" pitchFamily="34" charset="0"/>
              </a:rPr>
              <a:t>						</a:t>
            </a:r>
            <a:r>
              <a:rPr lang="bg-BG" altLang="en-US" sz="2000">
                <a:latin typeface="Tahoma" pitchFamily="34" charset="0"/>
              </a:rPr>
              <a:t>					</a:t>
            </a:r>
            <a:r>
              <a:rPr lang="en-US" altLang="en-US" sz="2000">
                <a:latin typeface="Tahoma" pitchFamily="34" charset="0"/>
              </a:rPr>
              <a:t>0.5%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altLang="en-US" sz="2000">
                <a:latin typeface="Tahoma" pitchFamily="34" charset="0"/>
              </a:rPr>
              <a:t>- </a:t>
            </a:r>
            <a:r>
              <a:rPr lang="bg-BG" altLang="en-US" sz="2000">
                <a:latin typeface="Tahoma" pitchFamily="34" charset="0"/>
              </a:rPr>
              <a:t>С потапяне</a:t>
            </a:r>
            <a:r>
              <a:rPr lang="en-US" altLang="en-US" sz="2000">
                <a:latin typeface="Tahoma" pitchFamily="34" charset="0"/>
              </a:rPr>
              <a:t>		</a:t>
            </a:r>
            <a:r>
              <a:rPr lang="bg-BG" altLang="en-US" sz="2000">
                <a:latin typeface="Tahoma" pitchFamily="34" charset="0"/>
              </a:rPr>
              <a:t>				</a:t>
            </a:r>
            <a:r>
              <a:rPr lang="en-US" altLang="en-US" sz="2000">
                <a:latin typeface="Tahoma" pitchFamily="34" charset="0"/>
              </a:rPr>
              <a:t>				0.2%</a:t>
            </a:r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2284413" y="349250"/>
            <a:ext cx="71723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bg-BG" altLang="en-US" sz="3200" b="1"/>
              <a:t>Загуби от дехидратация</a:t>
            </a:r>
            <a:r>
              <a:rPr lang="en-US" altLang="en-US" sz="3200" b="1"/>
              <a:t> </a:t>
            </a:r>
            <a:r>
              <a:rPr lang="bg-BG" altLang="en-US" sz="3200" b="1"/>
              <a:t>при различните начини за замразяване</a:t>
            </a:r>
            <a:endParaRPr lang="en-US" altLang="en-US" sz="3200" b="1" baseline="46000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3168650" y="5800725"/>
            <a:ext cx="2273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altLang="en-US" sz="2800">
                <a:solidFill>
                  <a:srgbClr val="000000"/>
                </a:solidFill>
              </a:rPr>
              <a:t> </a:t>
            </a: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41988" name="Picture 5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27200" y="79216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27200" y="158591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7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27200" y="2362200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8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27200" y="2771775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9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27200" y="3181350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0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8013" y="792163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1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0713" y="88106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12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0713" y="15382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3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0713" y="2178050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4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0713" y="2724150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15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44588" y="66675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Picture 16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9313" y="-243522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0" name="Picture 17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1463" y="-2435225"/>
            <a:ext cx="57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1" name="Picture 18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6413" y="-243522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2" name="Picture 19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9313" y="5353050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3" name="Picture 20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9313" y="5826125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4" name="Picture 21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9313" y="6299200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5" name="Picture 22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9313" y="6772275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6" name="Picture 23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70125" y="-2725738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7" name="Picture 24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5463" y="1452563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8" name="Picture 25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01988" y="24018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9" name="Picture 26" descr="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01988" y="3406775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10" name="Text Box 27"/>
          <p:cNvSpPr txBox="1">
            <a:spLocks noChangeArrowheads="1"/>
          </p:cNvSpPr>
          <p:nvPr/>
        </p:nvSpPr>
        <p:spPr bwMode="auto">
          <a:xfrm>
            <a:off x="5341938" y="5834063"/>
            <a:ext cx="26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altLang="en-US" sz="2400"/>
              <a:t> </a:t>
            </a:r>
            <a:endParaRPr lang="en-US" altLang="en-US" sz="2400"/>
          </a:p>
        </p:txBody>
      </p:sp>
      <p:sp>
        <p:nvSpPr>
          <p:cNvPr id="42011" name="Rectangle 28"/>
          <p:cNvSpPr>
            <a:spLocks noChangeArrowheads="1"/>
          </p:cNvSpPr>
          <p:nvPr/>
        </p:nvSpPr>
        <p:spPr bwMode="auto">
          <a:xfrm>
            <a:off x="7251700" y="5951538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altLang="en-US" sz="2000"/>
              <a:t> </a:t>
            </a:r>
            <a:endParaRPr lang="en-US" altLang="en-US" sz="2000"/>
          </a:p>
        </p:txBody>
      </p:sp>
      <p:sp>
        <p:nvSpPr>
          <p:cNvPr id="42012" name="Rectangle 29"/>
          <p:cNvSpPr>
            <a:spLocks noChangeArrowheads="1"/>
          </p:cNvSpPr>
          <p:nvPr/>
        </p:nvSpPr>
        <p:spPr bwMode="auto">
          <a:xfrm>
            <a:off x="2830513" y="6242050"/>
            <a:ext cx="3019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sv-SE" altLang="en-US" sz="1400">
                <a:latin typeface="Tahoma" pitchFamily="34" charset="0"/>
              </a:rPr>
              <a:t>1) </a:t>
            </a:r>
            <a:r>
              <a:rPr lang="bg-BG" altLang="en-US" sz="1400">
                <a:latin typeface="Tahoma" pitchFamily="34" charset="0"/>
              </a:rPr>
              <a:t>Данните са за 45 гр. хамбургер</a:t>
            </a:r>
            <a:endParaRPr lang="en-GB" altLang="en-US" sz="140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27200" y="79216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8913" y="792163"/>
            <a:ext cx="57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0013" y="79216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27200" y="158591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8913" y="1585913"/>
            <a:ext cx="57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0013" y="158591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27200" y="2362200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27200" y="2771775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27200" y="3181350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08013" y="792163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2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0713" y="88106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3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9888" y="881063"/>
            <a:ext cx="57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4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4488" y="88106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5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0713" y="15382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6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9888" y="1538288"/>
            <a:ext cx="57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7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4488" y="15382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8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0713" y="2178050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9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0713" y="2724150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20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4588" y="66675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1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89313" y="-243522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2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1463" y="-2435225"/>
            <a:ext cx="57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23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6413" y="-243522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24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89313" y="5353050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25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89313" y="5826125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26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89313" y="6299200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27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89313" y="6772275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7" name="Picture 28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71713" y="-2725738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8" name="Picture 29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5463" y="1452563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Picture 30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01988" y="24018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Picture 31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01988" y="3406775"/>
            <a:ext cx="57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1" name="Picture 32" descr="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0763" y="204311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2" name="Text Box 33"/>
          <p:cNvSpPr txBox="1">
            <a:spLocks noChangeArrowheads="1"/>
          </p:cNvSpPr>
          <p:nvPr/>
        </p:nvSpPr>
        <p:spPr bwMode="auto">
          <a:xfrm>
            <a:off x="2392363" y="452438"/>
            <a:ext cx="8753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altLang="en-US" sz="3200" b="1"/>
              <a:t>Замразяването като метод на съхранение</a:t>
            </a:r>
            <a:endParaRPr lang="en-GB" altLang="en-US" sz="3200" b="1"/>
          </a:p>
        </p:txBody>
      </p:sp>
      <p:pic>
        <p:nvPicPr>
          <p:cNvPr id="20513" name="Picture 34" descr="Mamm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7138" y="1046163"/>
            <a:ext cx="70866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ctrTitle"/>
          </p:nvPr>
        </p:nvSpPr>
        <p:spPr>
          <a:xfrm>
            <a:off x="2255838" y="150813"/>
            <a:ext cx="7772400" cy="1470025"/>
          </a:xfrm>
        </p:spPr>
        <p:txBody>
          <a:bodyPr/>
          <a:lstStyle/>
          <a:p>
            <a:r>
              <a:rPr lang="bg-BG" altLang="en-US" sz="3200" smtClean="0">
                <a:solidFill>
                  <a:srgbClr val="000000"/>
                </a:solidFill>
                <a:latin typeface="Tahoma" pitchFamily="34" charset="0"/>
              </a:rPr>
              <a:t>Дехидратацията в съотношение с процеса на замразяване</a:t>
            </a:r>
            <a:endParaRPr lang="en-GB" altLang="en-US" sz="3200" smtClean="0">
              <a:latin typeface="Arial" charset="0"/>
            </a:endParaRPr>
          </a:p>
        </p:txBody>
      </p:sp>
      <p:sp>
        <p:nvSpPr>
          <p:cNvPr id="51203" name="Subtitle 2"/>
          <p:cNvSpPr>
            <a:spLocks noGrp="1"/>
          </p:cNvSpPr>
          <p:nvPr>
            <p:ph type="subTitle" idx="1"/>
          </p:nvPr>
        </p:nvSpPr>
        <p:spPr>
          <a:xfrm>
            <a:off x="2895600" y="3071813"/>
            <a:ext cx="6400800" cy="12144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05663" y="6042025"/>
            <a:ext cx="9112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30D466-BD54-4CA6-808E-32D114427BD2}" type="slidenum">
              <a:rPr lang="sv-SE" altLang="en-US" smtClean="0">
                <a:solidFill>
                  <a:srgbClr val="898989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sv-SE" altLang="en-US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17700"/>
            <a:ext cx="4951413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2963" y="1781175"/>
            <a:ext cx="4745037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05663" y="6042025"/>
            <a:ext cx="9112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3090BF-AFD5-40C1-A3B8-E5966BC54E19}" type="slidenum">
              <a:rPr lang="sv-SE" altLang="en-US" smtClean="0">
                <a:solidFill>
                  <a:srgbClr val="898989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sv-SE" altLang="en-US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7525" y="0"/>
            <a:ext cx="80930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48895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i="1" smtClean="0">
                <a:latin typeface="Arial" panose="020B0604020202020204" pitchFamily="34" charset="0"/>
              </a:rPr>
              <a:t> </a:t>
            </a:r>
            <a:br>
              <a:rPr lang="en-US" altLang="en-US" i="1" smtClean="0">
                <a:latin typeface="Arial" panose="020B0604020202020204" pitchFamily="34" charset="0"/>
              </a:rPr>
            </a:br>
            <a:r>
              <a:rPr lang="en-US" altLang="en-US" i="1" smtClean="0">
                <a:latin typeface="Arial" panose="020B0604020202020204" pitchFamily="34" charset="0"/>
              </a:rPr>
              <a:t>Convenience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r>
              <a:rPr lang="en-GB" altLang="en-US" sz="2800">
                <a:latin typeface="Arial" panose="020B0604020202020204" pitchFamily="34" charset="0"/>
              </a:rPr>
              <a:t/>
            </a:r>
            <a:br>
              <a:rPr lang="en-GB" altLang="en-US" sz="2800">
                <a:latin typeface="Arial" panose="020B0604020202020204" pitchFamily="34" charset="0"/>
              </a:rPr>
            </a:b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45058" name="Rectangle 3"/>
          <p:cNvSpPr>
            <a:spLocks noGrp="1"/>
          </p:cNvSpPr>
          <p:nvPr>
            <p:ph type="body" idx="4294967295"/>
          </p:nvPr>
        </p:nvSpPr>
        <p:spPr>
          <a:xfrm>
            <a:off x="1919288" y="819150"/>
            <a:ext cx="8229600" cy="5003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sv-SE" altLang="en-US" sz="2200" smtClean="0">
                <a:latin typeface="Arial" charset="0"/>
              </a:rPr>
              <a:t>                                  </a:t>
            </a:r>
            <a:endParaRPr lang="en-GB" altLang="en-US" sz="2200" smtClean="0">
              <a:latin typeface="Arial" charset="0"/>
            </a:endParaRPr>
          </a:p>
        </p:txBody>
      </p:sp>
      <p:pic>
        <p:nvPicPr>
          <p:cNvPr id="45059" name="Picture 4" descr="Stefan G 012"/>
          <p:cNvPicPr>
            <a:picLocks noChangeAspect="1" noChangeArrowheads="1"/>
          </p:cNvPicPr>
          <p:nvPr/>
        </p:nvPicPr>
        <p:blipFill>
          <a:blip r:embed="rId3"/>
          <a:srcRect t="5878"/>
          <a:stretch>
            <a:fillRect/>
          </a:stretch>
        </p:blipFill>
        <p:spPr bwMode="auto">
          <a:xfrm>
            <a:off x="2563813" y="1295400"/>
            <a:ext cx="6567487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48895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i="1" smtClean="0">
                <a:latin typeface="Arial" panose="020B0604020202020204" pitchFamily="34" charset="0"/>
              </a:rPr>
              <a:t> </a:t>
            </a:r>
            <a:br>
              <a:rPr lang="en-US" altLang="en-US" i="1" smtClean="0">
                <a:latin typeface="Arial" panose="020B0604020202020204" pitchFamily="34" charset="0"/>
              </a:rPr>
            </a:br>
            <a:r>
              <a:rPr lang="en-US" altLang="en-US" i="1" smtClean="0">
                <a:latin typeface="Arial" panose="020B0604020202020204" pitchFamily="34" charset="0"/>
              </a:rPr>
              <a:t>Convenience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r>
              <a:rPr lang="en-GB" altLang="en-US" sz="2800">
                <a:latin typeface="Arial" panose="020B0604020202020204" pitchFamily="34" charset="0"/>
              </a:rPr>
              <a:t/>
            </a:r>
            <a:br>
              <a:rPr lang="en-GB" altLang="en-US" sz="2800">
                <a:latin typeface="Arial" panose="020B0604020202020204" pitchFamily="34" charset="0"/>
              </a:rPr>
            </a:b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>
          <a:xfrm>
            <a:off x="1919288" y="819150"/>
            <a:ext cx="8229600" cy="5003800"/>
          </a:xfrm>
        </p:spPr>
        <p:txBody>
          <a:bodyPr/>
          <a:lstStyle/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sv-SE" altLang="en-US" sz="2200" smtClean="0">
                <a:latin typeface="Arial" charset="0"/>
              </a:rPr>
              <a:t>                    </a:t>
            </a:r>
            <a:endParaRPr lang="bg-BG" altLang="en-US" sz="220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sv-SE" altLang="en-US" sz="2200" smtClean="0"/>
              <a:t> </a:t>
            </a:r>
            <a:r>
              <a:rPr lang="bg-BG" altLang="en-US" sz="2200" smtClean="0"/>
              <a:t>Удобство – индивидуално замразени билки и 				подправки</a:t>
            </a:r>
            <a:endParaRPr lang="en-GB" altLang="en-US" smtClean="0">
              <a:latin typeface="Arial" charset="0"/>
            </a:endParaRPr>
          </a:p>
        </p:txBody>
      </p:sp>
      <p:pic>
        <p:nvPicPr>
          <p:cNvPr id="47107" name="Picture 4" descr="Stefan G 020"/>
          <p:cNvPicPr>
            <a:picLocks noChangeAspect="1" noChangeArrowheads="1"/>
          </p:cNvPicPr>
          <p:nvPr/>
        </p:nvPicPr>
        <p:blipFill>
          <a:blip r:embed="rId3"/>
          <a:srcRect t="6525" b="11623"/>
          <a:stretch>
            <a:fillRect/>
          </a:stretch>
        </p:blipFill>
        <p:spPr bwMode="auto">
          <a:xfrm>
            <a:off x="2439988" y="1809750"/>
            <a:ext cx="7526337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/>
          </p:cNvSpPr>
          <p:nvPr>
            <p:ph type="title" idx="4294967295"/>
          </p:nvPr>
        </p:nvSpPr>
        <p:spPr>
          <a:xfrm>
            <a:off x="22098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Студена верига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замразено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охладено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54" name="Oval 3"/>
          <p:cNvSpPr>
            <a:spLocks noChangeArrowheads="1"/>
          </p:cNvSpPr>
          <p:nvPr/>
        </p:nvSpPr>
        <p:spPr bwMode="auto">
          <a:xfrm>
            <a:off x="3000375" y="1524000"/>
            <a:ext cx="6191250" cy="4038600"/>
          </a:xfrm>
          <a:prstGeom prst="ellips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9155" name="Group 4"/>
          <p:cNvGrpSpPr>
            <a:grpSpLocks/>
          </p:cNvGrpSpPr>
          <p:nvPr/>
        </p:nvGrpSpPr>
        <p:grpSpPr bwMode="auto">
          <a:xfrm rot="-2265386">
            <a:off x="3000375" y="1905000"/>
            <a:ext cx="1689100" cy="838200"/>
            <a:chOff x="2592" y="2256"/>
            <a:chExt cx="1152" cy="528"/>
          </a:xfrm>
        </p:grpSpPr>
        <p:sp>
          <p:nvSpPr>
            <p:cNvPr id="49181" name="AutoShape 5"/>
            <p:cNvSpPr>
              <a:spLocks noChangeArrowheads="1"/>
            </p:cNvSpPr>
            <p:nvPr/>
          </p:nvSpPr>
          <p:spPr bwMode="auto">
            <a:xfrm>
              <a:off x="2592" y="2256"/>
              <a:ext cx="1152" cy="52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9182" name="AutoShape 6"/>
            <p:cNvSpPr>
              <a:spLocks noChangeArrowheads="1"/>
            </p:cNvSpPr>
            <p:nvPr/>
          </p:nvSpPr>
          <p:spPr bwMode="auto">
            <a:xfrm>
              <a:off x="2688" y="2352"/>
              <a:ext cx="960" cy="3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9156" name="Group 7"/>
          <p:cNvGrpSpPr>
            <a:grpSpLocks/>
          </p:cNvGrpSpPr>
          <p:nvPr/>
        </p:nvGrpSpPr>
        <p:grpSpPr bwMode="auto">
          <a:xfrm rot="3302382">
            <a:off x="2578894" y="3880644"/>
            <a:ext cx="1828800" cy="773112"/>
            <a:chOff x="2592" y="2256"/>
            <a:chExt cx="1152" cy="528"/>
          </a:xfrm>
        </p:grpSpPr>
        <p:sp>
          <p:nvSpPr>
            <p:cNvPr id="49179" name="AutoShape 8"/>
            <p:cNvSpPr>
              <a:spLocks noChangeArrowheads="1"/>
            </p:cNvSpPr>
            <p:nvPr/>
          </p:nvSpPr>
          <p:spPr bwMode="auto">
            <a:xfrm>
              <a:off x="2592" y="2256"/>
              <a:ext cx="1152" cy="52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9180" name="AutoShape 9"/>
            <p:cNvSpPr>
              <a:spLocks noChangeArrowheads="1"/>
            </p:cNvSpPr>
            <p:nvPr/>
          </p:nvSpPr>
          <p:spPr bwMode="auto">
            <a:xfrm>
              <a:off x="2688" y="2352"/>
              <a:ext cx="960" cy="3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9157" name="Group 10"/>
          <p:cNvGrpSpPr>
            <a:grpSpLocks/>
          </p:cNvGrpSpPr>
          <p:nvPr/>
        </p:nvGrpSpPr>
        <p:grpSpPr bwMode="auto">
          <a:xfrm rot="827563">
            <a:off x="4337050" y="5029200"/>
            <a:ext cx="1689100" cy="838200"/>
            <a:chOff x="2592" y="2256"/>
            <a:chExt cx="1152" cy="528"/>
          </a:xfrm>
        </p:grpSpPr>
        <p:sp>
          <p:nvSpPr>
            <p:cNvPr id="49177" name="AutoShape 11"/>
            <p:cNvSpPr>
              <a:spLocks noChangeArrowheads="1"/>
            </p:cNvSpPr>
            <p:nvPr/>
          </p:nvSpPr>
          <p:spPr bwMode="auto">
            <a:xfrm>
              <a:off x="2592" y="2256"/>
              <a:ext cx="1152" cy="52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9178" name="AutoShape 12"/>
            <p:cNvSpPr>
              <a:spLocks noChangeArrowheads="1"/>
            </p:cNvSpPr>
            <p:nvPr/>
          </p:nvSpPr>
          <p:spPr bwMode="auto">
            <a:xfrm>
              <a:off x="2688" y="2352"/>
              <a:ext cx="960" cy="3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9158" name="Group 13"/>
          <p:cNvGrpSpPr>
            <a:grpSpLocks/>
          </p:cNvGrpSpPr>
          <p:nvPr/>
        </p:nvGrpSpPr>
        <p:grpSpPr bwMode="auto">
          <a:xfrm rot="-1412251">
            <a:off x="6588125" y="4800600"/>
            <a:ext cx="1689100" cy="838200"/>
            <a:chOff x="2592" y="2256"/>
            <a:chExt cx="1152" cy="528"/>
          </a:xfrm>
        </p:grpSpPr>
        <p:sp>
          <p:nvSpPr>
            <p:cNvPr id="49175" name="AutoShape 14"/>
            <p:cNvSpPr>
              <a:spLocks noChangeArrowheads="1"/>
            </p:cNvSpPr>
            <p:nvPr/>
          </p:nvSpPr>
          <p:spPr bwMode="auto">
            <a:xfrm>
              <a:off x="2592" y="2256"/>
              <a:ext cx="1152" cy="52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9176" name="AutoShape 15"/>
            <p:cNvSpPr>
              <a:spLocks noChangeArrowheads="1"/>
            </p:cNvSpPr>
            <p:nvPr/>
          </p:nvSpPr>
          <p:spPr bwMode="auto">
            <a:xfrm>
              <a:off x="2688" y="2352"/>
              <a:ext cx="960" cy="3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9159" name="Group 16"/>
          <p:cNvGrpSpPr>
            <a:grpSpLocks/>
          </p:cNvGrpSpPr>
          <p:nvPr/>
        </p:nvGrpSpPr>
        <p:grpSpPr bwMode="auto">
          <a:xfrm rot="6439517">
            <a:off x="8030369" y="3423444"/>
            <a:ext cx="1828800" cy="773112"/>
            <a:chOff x="2592" y="2256"/>
            <a:chExt cx="1152" cy="528"/>
          </a:xfrm>
        </p:grpSpPr>
        <p:sp>
          <p:nvSpPr>
            <p:cNvPr id="49173" name="AutoShape 17"/>
            <p:cNvSpPr>
              <a:spLocks noChangeArrowheads="1"/>
            </p:cNvSpPr>
            <p:nvPr/>
          </p:nvSpPr>
          <p:spPr bwMode="auto">
            <a:xfrm>
              <a:off x="2592" y="2256"/>
              <a:ext cx="1152" cy="52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9174" name="AutoShape 18"/>
            <p:cNvSpPr>
              <a:spLocks noChangeArrowheads="1"/>
            </p:cNvSpPr>
            <p:nvPr/>
          </p:nvSpPr>
          <p:spPr bwMode="auto">
            <a:xfrm>
              <a:off x="2688" y="2352"/>
              <a:ext cx="960" cy="3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9160" name="Group 19"/>
          <p:cNvGrpSpPr>
            <a:grpSpLocks/>
          </p:cNvGrpSpPr>
          <p:nvPr/>
        </p:nvGrpSpPr>
        <p:grpSpPr bwMode="auto">
          <a:xfrm rot="1391646">
            <a:off x="7221538" y="1600200"/>
            <a:ext cx="1687512" cy="838200"/>
            <a:chOff x="2592" y="2256"/>
            <a:chExt cx="1152" cy="528"/>
          </a:xfrm>
        </p:grpSpPr>
        <p:sp>
          <p:nvSpPr>
            <p:cNvPr id="49171" name="AutoShape 20"/>
            <p:cNvSpPr>
              <a:spLocks noChangeArrowheads="1"/>
            </p:cNvSpPr>
            <p:nvPr/>
          </p:nvSpPr>
          <p:spPr bwMode="auto">
            <a:xfrm>
              <a:off x="2592" y="2256"/>
              <a:ext cx="1152" cy="52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9172" name="AutoShape 21"/>
            <p:cNvSpPr>
              <a:spLocks noChangeArrowheads="1"/>
            </p:cNvSpPr>
            <p:nvPr/>
          </p:nvSpPr>
          <p:spPr bwMode="auto">
            <a:xfrm>
              <a:off x="2688" y="2352"/>
              <a:ext cx="960" cy="3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9161" name="Group 22"/>
          <p:cNvGrpSpPr>
            <a:grpSpLocks/>
          </p:cNvGrpSpPr>
          <p:nvPr/>
        </p:nvGrpSpPr>
        <p:grpSpPr bwMode="auto">
          <a:xfrm>
            <a:off x="5033963" y="1219200"/>
            <a:ext cx="2116137" cy="838200"/>
            <a:chOff x="2592" y="2256"/>
            <a:chExt cx="1152" cy="528"/>
          </a:xfrm>
        </p:grpSpPr>
        <p:sp>
          <p:nvSpPr>
            <p:cNvPr id="49169" name="AutoShape 23"/>
            <p:cNvSpPr>
              <a:spLocks noChangeArrowheads="1"/>
            </p:cNvSpPr>
            <p:nvPr/>
          </p:nvSpPr>
          <p:spPr bwMode="auto">
            <a:xfrm>
              <a:off x="2592" y="2256"/>
              <a:ext cx="1152" cy="52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9170" name="AutoShape 24"/>
            <p:cNvSpPr>
              <a:spLocks noChangeArrowheads="1"/>
            </p:cNvSpPr>
            <p:nvPr/>
          </p:nvSpPr>
          <p:spPr bwMode="auto">
            <a:xfrm>
              <a:off x="2688" y="2352"/>
              <a:ext cx="960" cy="3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418841" name="Text Box 25"/>
          <p:cNvSpPr txBox="1">
            <a:spLocks noChangeArrowheads="1"/>
          </p:cNvSpPr>
          <p:nvPr/>
        </p:nvSpPr>
        <p:spPr bwMode="auto">
          <a:xfrm>
            <a:off x="5322888" y="1431925"/>
            <a:ext cx="185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bg-BG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Производство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18842" name="Text Box 26"/>
          <p:cNvSpPr txBox="1">
            <a:spLocks noChangeArrowheads="1"/>
          </p:cNvSpPr>
          <p:nvPr/>
        </p:nvSpPr>
        <p:spPr bwMode="auto">
          <a:xfrm rot="3397354">
            <a:off x="2741613" y="4030663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bg-BG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На дребно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18843" name="Text Box 27"/>
          <p:cNvSpPr txBox="1">
            <a:spLocks noChangeArrowheads="1"/>
          </p:cNvSpPr>
          <p:nvPr/>
        </p:nvSpPr>
        <p:spPr bwMode="auto">
          <a:xfrm rot="825045">
            <a:off x="4495800" y="5256213"/>
            <a:ext cx="1419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bg-BG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Транспорт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18844" name="Text Box 28"/>
          <p:cNvSpPr txBox="1">
            <a:spLocks noChangeArrowheads="1"/>
          </p:cNvSpPr>
          <p:nvPr/>
        </p:nvSpPr>
        <p:spPr bwMode="auto">
          <a:xfrm rot="-1450396">
            <a:off x="6854825" y="5027613"/>
            <a:ext cx="1155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bg-BG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На едро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18845" name="Text Box 29"/>
          <p:cNvSpPr txBox="1">
            <a:spLocks noChangeArrowheads="1"/>
          </p:cNvSpPr>
          <p:nvPr/>
        </p:nvSpPr>
        <p:spPr bwMode="auto">
          <a:xfrm rot="6429492">
            <a:off x="8242300" y="3584576"/>
            <a:ext cx="1419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bg-BG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Транспорт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18846" name="Text Box 30"/>
          <p:cNvSpPr txBox="1">
            <a:spLocks noChangeArrowheads="1"/>
          </p:cNvSpPr>
          <p:nvPr/>
        </p:nvSpPr>
        <p:spPr bwMode="auto">
          <a:xfrm rot="1417358">
            <a:off x="7599363" y="1811338"/>
            <a:ext cx="927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bg-BG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Склад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18847" name="Text Box 31"/>
          <p:cNvSpPr txBox="1">
            <a:spLocks noChangeArrowheads="1"/>
          </p:cNvSpPr>
          <p:nvPr/>
        </p:nvSpPr>
        <p:spPr bwMode="auto">
          <a:xfrm rot="-2309384">
            <a:off x="3041650" y="2116138"/>
            <a:ext cx="1592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bg-BG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Потребител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ctrTitle"/>
          </p:nvPr>
        </p:nvSpPr>
        <p:spPr>
          <a:xfrm>
            <a:off x="2063750" y="476250"/>
            <a:ext cx="7772400" cy="1470025"/>
          </a:xfrm>
        </p:spPr>
        <p:txBody>
          <a:bodyPr/>
          <a:lstStyle/>
          <a:p>
            <a:pPr algn="ctr"/>
            <a:r>
              <a:rPr lang="bg-BG" smtClean="0"/>
              <a:t>Инвестиция</a:t>
            </a:r>
            <a:endParaRPr lang="en-GB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1450" y="1844675"/>
            <a:ext cx="6400800" cy="3887788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bg-BG" dirty="0" smtClean="0"/>
              <a:t>Инвестиция</a:t>
            </a:r>
            <a:endParaRPr lang="en-GB" dirty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05663" y="6042025"/>
            <a:ext cx="9112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6BAA27-75B8-47A1-B4F6-E3B1722A21ED}" type="slidenum">
              <a:rPr lang="sv-SE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sv-SE" smtClean="0">
              <a:solidFill>
                <a:srgbClr val="898989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87713" y="5157788"/>
            <a:ext cx="47529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87713" y="2205038"/>
            <a:ext cx="0" cy="2952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63975" y="4149725"/>
            <a:ext cx="503238" cy="10080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303838" y="3681413"/>
            <a:ext cx="647700" cy="1476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104063" y="4724400"/>
            <a:ext cx="576262" cy="4333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0185" name="TextBox 11"/>
          <p:cNvSpPr txBox="1">
            <a:spLocks noChangeArrowheads="1"/>
          </p:cNvSpPr>
          <p:nvPr/>
        </p:nvSpPr>
        <p:spPr bwMode="auto">
          <a:xfrm>
            <a:off x="3263900" y="5332413"/>
            <a:ext cx="1655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>
                <a:latin typeface="Trebuchet MS" pitchFamily="34" charset="0"/>
              </a:rPr>
              <a:t>Производство</a:t>
            </a:r>
            <a:endParaRPr lang="en-GB">
              <a:latin typeface="Trebuchet MS" pitchFamily="34" charset="0"/>
            </a:endParaRPr>
          </a:p>
        </p:txBody>
      </p:sp>
      <p:sp>
        <p:nvSpPr>
          <p:cNvPr id="50186" name="TextBox 12"/>
          <p:cNvSpPr txBox="1">
            <a:spLocks noChangeArrowheads="1"/>
          </p:cNvSpPr>
          <p:nvPr/>
        </p:nvSpPr>
        <p:spPr bwMode="auto">
          <a:xfrm>
            <a:off x="5132388" y="5332413"/>
            <a:ext cx="820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>
                <a:latin typeface="Trebuchet MS" pitchFamily="34" charset="0"/>
              </a:rPr>
              <a:t>Склад</a:t>
            </a:r>
            <a:endParaRPr lang="en-GB">
              <a:latin typeface="Trebuchet MS" pitchFamily="34" charset="0"/>
            </a:endParaRPr>
          </a:p>
        </p:txBody>
      </p:sp>
      <p:sp>
        <p:nvSpPr>
          <p:cNvPr id="50187" name="TextBox 13"/>
          <p:cNvSpPr txBox="1">
            <a:spLocks noChangeArrowheads="1"/>
          </p:cNvSpPr>
          <p:nvPr/>
        </p:nvSpPr>
        <p:spPr bwMode="auto">
          <a:xfrm>
            <a:off x="7096125" y="5332413"/>
            <a:ext cx="1293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Trebuchet MS" pitchFamily="34" charset="0"/>
              </a:rPr>
              <a:t>T</a:t>
            </a:r>
            <a:r>
              <a:rPr lang="bg-BG">
                <a:latin typeface="Trebuchet MS" pitchFamily="34" charset="0"/>
              </a:rPr>
              <a:t>ранспорт</a:t>
            </a:r>
            <a:endParaRPr lang="en-GB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ctrTitle"/>
          </p:nvPr>
        </p:nvSpPr>
        <p:spPr>
          <a:xfrm>
            <a:off x="2063750" y="115888"/>
            <a:ext cx="7772400" cy="1470025"/>
          </a:xfrm>
        </p:spPr>
        <p:txBody>
          <a:bodyPr/>
          <a:lstStyle/>
          <a:p>
            <a:r>
              <a:rPr lang="bg-BG" smtClean="0"/>
              <a:t>Инвестиционни разходи</a:t>
            </a:r>
            <a:endParaRPr lang="en-GB" smtClean="0"/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05663" y="6042025"/>
            <a:ext cx="9112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497937-5822-4F75-B38F-6ACEDDA303C5}" type="slidenum">
              <a:rPr lang="sv-SE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sv-SE" smtClean="0">
              <a:solidFill>
                <a:srgbClr val="898989"/>
              </a:solidFill>
            </a:endParaRP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50" y="1773238"/>
            <a:ext cx="64103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ctrTitle"/>
          </p:nvPr>
        </p:nvSpPr>
        <p:spPr>
          <a:xfrm>
            <a:off x="2135188" y="115888"/>
            <a:ext cx="7772400" cy="1470025"/>
          </a:xfrm>
        </p:spPr>
        <p:txBody>
          <a:bodyPr/>
          <a:lstStyle/>
          <a:p>
            <a:r>
              <a:rPr lang="bg-BG" smtClean="0"/>
              <a:t>Оперативни разходи</a:t>
            </a:r>
            <a:endParaRPr lang="en-GB" smtClean="0"/>
          </a:p>
        </p:txBody>
      </p:sp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05663" y="6042025"/>
            <a:ext cx="9112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E09596-6A84-47D5-851A-F32F0921B023}" type="slidenum">
              <a:rPr lang="sv-SE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sv-SE" smtClean="0">
              <a:solidFill>
                <a:srgbClr val="898989"/>
              </a:solidFill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2888" y="1844675"/>
            <a:ext cx="47529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ctrTitle"/>
          </p:nvPr>
        </p:nvSpPr>
        <p:spPr>
          <a:xfrm>
            <a:off x="2063750" y="260350"/>
            <a:ext cx="7772400" cy="1470025"/>
          </a:xfrm>
        </p:spPr>
        <p:txBody>
          <a:bodyPr/>
          <a:lstStyle/>
          <a:p>
            <a:r>
              <a:rPr lang="bg-BG" smtClean="0"/>
              <a:t>Транспортни разходи</a:t>
            </a:r>
            <a:endParaRPr lang="en-GB" smtClean="0"/>
          </a:p>
        </p:txBody>
      </p:sp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05663" y="6042025"/>
            <a:ext cx="9112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9E21FD-C2F0-415F-94CD-07D5DCC56171}" type="slidenum">
              <a:rPr lang="sv-SE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sv-SE" smtClean="0">
              <a:solidFill>
                <a:srgbClr val="898989"/>
              </a:solidFill>
            </a:endParaRP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6350" y="1754188"/>
            <a:ext cx="625475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ctrTitle"/>
          </p:nvPr>
        </p:nvSpPr>
        <p:spPr>
          <a:xfrm>
            <a:off x="782638" y="0"/>
            <a:ext cx="9269412" cy="1398588"/>
          </a:xfrm>
        </p:spPr>
        <p:txBody>
          <a:bodyPr/>
          <a:lstStyle/>
          <a:p>
            <a:r>
              <a:rPr lang="bg-BG" sz="2800" smtClean="0"/>
              <a:t>Регионална дистрибуция с директна дистрибуция</a:t>
            </a:r>
            <a:endParaRPr lang="en-GB" sz="28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850" y="1412875"/>
            <a:ext cx="8496300" cy="50403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GB" dirty="0" smtClean="0"/>
              <a:t>Processing plants</a:t>
            </a:r>
            <a:endParaRPr lang="en-GB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5268913" y="6181725"/>
            <a:ext cx="20161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z="1400" b="1" smtClean="0">
                <a:solidFill>
                  <a:schemeClr val="tx1"/>
                </a:solidFill>
              </a:rPr>
              <a:t>Дистрибуционни депа</a:t>
            </a:r>
            <a:endParaRPr lang="sv-SE" sz="1400" b="1" smtClean="0">
              <a:solidFill>
                <a:schemeClr val="tx1"/>
              </a:solidFill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2135188" y="1793875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43475" y="6021388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8-Point Star 7"/>
          <p:cNvSpPr/>
          <p:nvPr/>
        </p:nvSpPr>
        <p:spPr>
          <a:xfrm>
            <a:off x="3324225" y="1793875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2</a:t>
            </a:r>
          </a:p>
        </p:txBody>
      </p:sp>
      <p:sp>
        <p:nvSpPr>
          <p:cNvPr id="9" name="8-Point Star 8"/>
          <p:cNvSpPr/>
          <p:nvPr/>
        </p:nvSpPr>
        <p:spPr>
          <a:xfrm>
            <a:off x="4583113" y="1793875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3</a:t>
            </a:r>
          </a:p>
        </p:txBody>
      </p:sp>
      <p:sp>
        <p:nvSpPr>
          <p:cNvPr id="10" name="8-Point Star 9"/>
          <p:cNvSpPr/>
          <p:nvPr/>
        </p:nvSpPr>
        <p:spPr>
          <a:xfrm>
            <a:off x="5880100" y="1793875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4</a:t>
            </a:r>
          </a:p>
        </p:txBody>
      </p:sp>
      <p:sp>
        <p:nvSpPr>
          <p:cNvPr id="11" name="8-Point Star 10"/>
          <p:cNvSpPr/>
          <p:nvPr/>
        </p:nvSpPr>
        <p:spPr>
          <a:xfrm>
            <a:off x="7175500" y="1793875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5</a:t>
            </a:r>
          </a:p>
        </p:txBody>
      </p:sp>
      <p:sp>
        <p:nvSpPr>
          <p:cNvPr id="12" name="8-Point Star 11"/>
          <p:cNvSpPr/>
          <p:nvPr/>
        </p:nvSpPr>
        <p:spPr>
          <a:xfrm>
            <a:off x="8543925" y="1793875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79650" y="5516563"/>
            <a:ext cx="360363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844800" y="5489575"/>
            <a:ext cx="360363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421063" y="5486400"/>
            <a:ext cx="360362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008438" y="5489575"/>
            <a:ext cx="35877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602163" y="5516563"/>
            <a:ext cx="360362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138738" y="5514975"/>
            <a:ext cx="35877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700713" y="5522913"/>
            <a:ext cx="35877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337300" y="5522913"/>
            <a:ext cx="360363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924675" y="5522913"/>
            <a:ext cx="360363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453313" y="5514975"/>
            <a:ext cx="360362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8040688" y="5522913"/>
            <a:ext cx="35877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8639175" y="5514975"/>
            <a:ext cx="360363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7" name="Straight Arrow Connector 26"/>
          <p:cNvCxnSpPr>
            <a:stCxn id="16" idx="2"/>
          </p:cNvCxnSpPr>
          <p:nvPr/>
        </p:nvCxnSpPr>
        <p:spPr>
          <a:xfrm flipH="1">
            <a:off x="2395538" y="4138613"/>
            <a:ext cx="3573462" cy="1373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2"/>
          </p:cNvCxnSpPr>
          <p:nvPr/>
        </p:nvCxnSpPr>
        <p:spPr>
          <a:xfrm flipH="1">
            <a:off x="2960688" y="4138613"/>
            <a:ext cx="3008312" cy="1370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2"/>
          </p:cNvCxnSpPr>
          <p:nvPr/>
        </p:nvCxnSpPr>
        <p:spPr>
          <a:xfrm flipH="1">
            <a:off x="3602038" y="4138613"/>
            <a:ext cx="2366962" cy="1335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2"/>
          </p:cNvCxnSpPr>
          <p:nvPr/>
        </p:nvCxnSpPr>
        <p:spPr>
          <a:xfrm>
            <a:off x="5969000" y="4138613"/>
            <a:ext cx="2738438" cy="1406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2"/>
            <a:endCxn id="18" idx="0"/>
          </p:cNvCxnSpPr>
          <p:nvPr/>
        </p:nvCxnSpPr>
        <p:spPr>
          <a:xfrm flipH="1">
            <a:off x="4783138" y="4138613"/>
            <a:ext cx="1185862" cy="1377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2"/>
            <a:endCxn id="19" idx="0"/>
          </p:cNvCxnSpPr>
          <p:nvPr/>
        </p:nvCxnSpPr>
        <p:spPr>
          <a:xfrm flipH="1">
            <a:off x="5318125" y="4138613"/>
            <a:ext cx="650875" cy="1376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6" idx="5"/>
          </p:cNvCxnSpPr>
          <p:nvPr/>
        </p:nvCxnSpPr>
        <p:spPr>
          <a:xfrm flipH="1">
            <a:off x="6553200" y="2708275"/>
            <a:ext cx="1079500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0" idx="2"/>
            <a:endCxn id="26" idx="0"/>
          </p:cNvCxnSpPr>
          <p:nvPr/>
        </p:nvCxnSpPr>
        <p:spPr>
          <a:xfrm flipH="1">
            <a:off x="6002338" y="2708275"/>
            <a:ext cx="334962" cy="271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9" idx="2"/>
            <a:endCxn id="26" idx="1"/>
          </p:cNvCxnSpPr>
          <p:nvPr/>
        </p:nvCxnSpPr>
        <p:spPr>
          <a:xfrm>
            <a:off x="5040313" y="2708275"/>
            <a:ext cx="409575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781425" y="2617788"/>
            <a:ext cx="1403350" cy="682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6" idx="4"/>
          </p:cNvCxnSpPr>
          <p:nvPr/>
        </p:nvCxnSpPr>
        <p:spPr>
          <a:xfrm flipH="1">
            <a:off x="7105650" y="2741613"/>
            <a:ext cx="1860550" cy="695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711450" y="2708275"/>
            <a:ext cx="2328863" cy="649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99025" y="3451225"/>
            <a:ext cx="2141538" cy="6873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Isosceles Triangle 25"/>
          <p:cNvSpPr/>
          <p:nvPr/>
        </p:nvSpPr>
        <p:spPr>
          <a:xfrm>
            <a:off x="4899025" y="2979738"/>
            <a:ext cx="2206625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68" name="Straight Arrow Connector 67"/>
          <p:cNvCxnSpPr>
            <a:stCxn id="16" idx="2"/>
          </p:cNvCxnSpPr>
          <p:nvPr/>
        </p:nvCxnSpPr>
        <p:spPr>
          <a:xfrm flipH="1">
            <a:off x="5880100" y="4138613"/>
            <a:ext cx="88900" cy="1347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17" idx="0"/>
          </p:cNvCxnSpPr>
          <p:nvPr/>
        </p:nvCxnSpPr>
        <p:spPr>
          <a:xfrm flipH="1">
            <a:off x="4187825" y="4138613"/>
            <a:ext cx="1814513" cy="1350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21" idx="0"/>
          </p:cNvCxnSpPr>
          <p:nvPr/>
        </p:nvCxnSpPr>
        <p:spPr>
          <a:xfrm>
            <a:off x="5969000" y="4138613"/>
            <a:ext cx="547688" cy="138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22" idx="0"/>
          </p:cNvCxnSpPr>
          <p:nvPr/>
        </p:nvCxnSpPr>
        <p:spPr>
          <a:xfrm>
            <a:off x="6002338" y="4138613"/>
            <a:ext cx="1103312" cy="138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16" idx="2"/>
            <a:endCxn id="23" idx="0"/>
          </p:cNvCxnSpPr>
          <p:nvPr/>
        </p:nvCxnSpPr>
        <p:spPr>
          <a:xfrm>
            <a:off x="5969000" y="4138613"/>
            <a:ext cx="1663700" cy="1376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24" idx="0"/>
          </p:cNvCxnSpPr>
          <p:nvPr/>
        </p:nvCxnSpPr>
        <p:spPr>
          <a:xfrm>
            <a:off x="6002338" y="4138613"/>
            <a:ext cx="2217737" cy="138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15" name="TextBox 86"/>
          <p:cNvSpPr txBox="1">
            <a:spLocks noChangeArrowheads="1"/>
          </p:cNvSpPr>
          <p:nvPr/>
        </p:nvSpPr>
        <p:spPr bwMode="auto">
          <a:xfrm>
            <a:off x="7453313" y="3795713"/>
            <a:ext cx="2012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>
                <a:latin typeface="Trebuchet MS" pitchFamily="34" charset="0"/>
              </a:rPr>
              <a:t>Централен склад</a:t>
            </a:r>
            <a:endParaRPr lang="en-GB">
              <a:latin typeface="Trebuchet MS" pitchFamily="34" charset="0"/>
            </a:endParaRPr>
          </a:p>
        </p:txBody>
      </p:sp>
      <p:sp>
        <p:nvSpPr>
          <p:cNvPr id="54316" name="TextBox 87"/>
          <p:cNvSpPr txBox="1">
            <a:spLocks noChangeArrowheads="1"/>
          </p:cNvSpPr>
          <p:nvPr/>
        </p:nvSpPr>
        <p:spPr bwMode="auto">
          <a:xfrm>
            <a:off x="2640013" y="4730750"/>
            <a:ext cx="2887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>
                <a:latin typeface="Trebuchet MS" pitchFamily="34" charset="0"/>
              </a:rPr>
              <a:t>Среден транспорт до 7 т.</a:t>
            </a:r>
            <a:endParaRPr lang="en-GB">
              <a:latin typeface="Trebuchet MS" pitchFamily="34" charset="0"/>
            </a:endParaRPr>
          </a:p>
        </p:txBody>
      </p:sp>
      <p:sp>
        <p:nvSpPr>
          <p:cNvPr id="54317" name="TextBox 88"/>
          <p:cNvSpPr txBox="1">
            <a:spLocks noChangeArrowheads="1"/>
          </p:cNvSpPr>
          <p:nvPr/>
        </p:nvSpPr>
        <p:spPr bwMode="auto">
          <a:xfrm>
            <a:off x="2019300" y="2963863"/>
            <a:ext cx="2600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>
                <a:latin typeface="Trebuchet MS" pitchFamily="34" charset="0"/>
              </a:rPr>
              <a:t>Среден транспорт 14 т</a:t>
            </a:r>
            <a:endParaRPr lang="en-GB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966913" y="6183313"/>
            <a:ext cx="10414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9E472FD2-63AD-4014-B2F0-EC45103A973A}" type="slidenum">
              <a:rPr lang="sv-SE" altLang="en-US" sz="1000" smtClean="0">
                <a:solidFill>
                  <a:schemeClr val="tx1"/>
                </a:solidFill>
                <a:latin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sv-SE" altLang="en-US" sz="10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2530" name="Picture 4" descr="C:\DATA\UBRM\FRIGO\Presentations\IQF-FF\retro IQF pictures\IQ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8888" y="133350"/>
            <a:ext cx="3832225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תמונה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7463"/>
            <a:ext cx="911225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Снимки на продукта</a:t>
            </a:r>
            <a:r>
              <a:rPr lang="en-US" smtClean="0"/>
              <a:t>– </a:t>
            </a:r>
            <a:r>
              <a:rPr lang="bg-BG" smtClean="0"/>
              <a:t>тиквички на грил</a:t>
            </a:r>
          </a:p>
        </p:txBody>
      </p:sp>
      <p:pic>
        <p:nvPicPr>
          <p:cNvPr id="57346" name="Picture 6" descr="IMGP002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71800" y="1371600"/>
            <a:ext cx="6034088" cy="45259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smtClean="0"/>
              <a:t>Снимки на продукта – печена чушка и чушка на грил</a:t>
            </a:r>
          </a:p>
        </p:txBody>
      </p:sp>
      <p:pic>
        <p:nvPicPr>
          <p:cNvPr id="58370" name="Picture 2" descr="D:\My Documents\FORM COOK\Yugoplod 20061005\20061005 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0288" y="2332038"/>
            <a:ext cx="6034087" cy="452596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Снимки на продукта – спанак на кубчета</a:t>
            </a:r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6613" y="1881188"/>
            <a:ext cx="8005762" cy="4525962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Снимки на продукта – вегетариански бургери</a:t>
            </a:r>
          </a:p>
        </p:txBody>
      </p:sp>
      <p:pic>
        <p:nvPicPr>
          <p:cNvPr id="60418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62388" y="2249488"/>
            <a:ext cx="4467225" cy="3227387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תמונה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2700"/>
            <a:ext cx="9140825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5"/>
          <p:cNvSpPr txBox="1">
            <a:spLocks noChangeArrowheads="1"/>
          </p:cNvSpPr>
          <p:nvPr/>
        </p:nvSpPr>
        <p:spPr bwMode="auto">
          <a:xfrm>
            <a:off x="1498600" y="0"/>
            <a:ext cx="86487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altLang="he-IL" sz="4400" b="1">
                <a:solidFill>
                  <a:srgbClr val="0033CC"/>
                </a:solidFill>
                <a:latin typeface="Lucida Sans"/>
                <a:cs typeface="Arial" charset="0"/>
              </a:rPr>
              <a:t>Защо да купуваме замразени продукти </a:t>
            </a:r>
            <a:r>
              <a:rPr lang="en-US" altLang="he-IL" sz="4400" b="1">
                <a:solidFill>
                  <a:srgbClr val="0033CC"/>
                </a:solidFill>
                <a:latin typeface="Lucida Sans"/>
                <a:cs typeface="Arial" charset="0"/>
              </a:rPr>
              <a:t>?</a:t>
            </a:r>
          </a:p>
        </p:txBody>
      </p:sp>
      <p:sp>
        <p:nvSpPr>
          <p:cNvPr id="23554" name="מלבן 1"/>
          <p:cNvSpPr>
            <a:spLocks noChangeArrowheads="1"/>
          </p:cNvSpPr>
          <p:nvPr/>
        </p:nvSpPr>
        <p:spPr bwMode="auto">
          <a:xfrm>
            <a:off x="628650" y="2103438"/>
            <a:ext cx="973455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en-US" altLang="he-IL" u="sng">
              <a:latin typeface="Lucida Sans"/>
              <a:cs typeface="Arial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bg-BG" altLang="he-IL" sz="2400" b="1" u="sng">
                <a:latin typeface="Verdana" pitchFamily="34" charset="0"/>
                <a:cs typeface="Arial" charset="0"/>
              </a:rPr>
              <a:t>Качество</a:t>
            </a:r>
            <a:r>
              <a:rPr lang="en-US" altLang="he-IL" sz="2400" b="1">
                <a:latin typeface="Verdana" pitchFamily="34" charset="0"/>
                <a:cs typeface="Arial" charset="0"/>
              </a:rPr>
              <a:t> </a:t>
            </a:r>
            <a:r>
              <a:rPr lang="en-US" altLang="he-IL" sz="2400">
                <a:latin typeface="Verdana" pitchFamily="34" charset="0"/>
                <a:cs typeface="Arial" charset="0"/>
              </a:rPr>
              <a:t>– </a:t>
            </a:r>
            <a:r>
              <a:rPr lang="bg-BG" altLang="he-IL" sz="2400">
                <a:latin typeface="Verdana" pitchFamily="34" charset="0"/>
                <a:cs typeface="Arial" charset="0"/>
              </a:rPr>
              <a:t>Събрани и замразени по време на пика на тяхното качество</a:t>
            </a:r>
            <a:r>
              <a:rPr lang="en-US" altLang="he-IL" sz="2400">
                <a:latin typeface="Verdana" pitchFamily="34" charset="0"/>
                <a:cs typeface="Arial" charset="0"/>
              </a:rPr>
              <a:t>.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bg-BG" altLang="he-IL" sz="2400" b="1" u="sng">
                <a:latin typeface="Verdana" pitchFamily="34" charset="0"/>
                <a:cs typeface="Arial" charset="0"/>
              </a:rPr>
              <a:t>Натурални</a:t>
            </a:r>
            <a:r>
              <a:rPr lang="en-US" altLang="he-IL" sz="2400" b="1">
                <a:latin typeface="Verdana" pitchFamily="34" charset="0"/>
                <a:cs typeface="Arial" charset="0"/>
              </a:rPr>
              <a:t> </a:t>
            </a:r>
            <a:r>
              <a:rPr lang="en-US" altLang="he-IL" sz="2400">
                <a:latin typeface="Verdana" pitchFamily="34" charset="0"/>
                <a:cs typeface="Arial" charset="0"/>
              </a:rPr>
              <a:t>–</a:t>
            </a:r>
            <a:r>
              <a:rPr lang="bg-BG" altLang="he-IL" sz="2400">
                <a:latin typeface="Verdana" pitchFamily="34" charset="0"/>
                <a:cs typeface="Arial" charset="0"/>
              </a:rPr>
              <a:t>Замразяването е естествен процес, който не изисква консерванти.</a:t>
            </a:r>
            <a:endParaRPr lang="en-US" altLang="he-IL" sz="2400">
              <a:latin typeface="Verdana" pitchFamily="34" charset="0"/>
              <a:cs typeface="Arial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bg-BG" altLang="he-IL" sz="2400" b="1" u="sng">
                <a:latin typeface="Verdana" pitchFamily="34" charset="0"/>
                <a:cs typeface="Arial" charset="0"/>
              </a:rPr>
              <a:t>По-дълъг живот</a:t>
            </a:r>
            <a:r>
              <a:rPr lang="en-US" altLang="he-IL" sz="2400">
                <a:latin typeface="Verdana" pitchFamily="34" charset="0"/>
                <a:cs typeface="Arial" charset="0"/>
              </a:rPr>
              <a:t> – </a:t>
            </a:r>
            <a:r>
              <a:rPr lang="bg-BG" altLang="he-IL" sz="2400">
                <a:latin typeface="Verdana" pitchFamily="34" charset="0"/>
                <a:cs typeface="Arial" charset="0"/>
              </a:rPr>
              <a:t>Замразяването означава удължен живот на продукта</a:t>
            </a:r>
            <a:r>
              <a:rPr lang="en-US" altLang="he-IL" sz="2400">
                <a:latin typeface="Verdana" pitchFamily="34" charset="0"/>
                <a:cs typeface="Arial" charset="0"/>
              </a:rPr>
              <a:t>.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bg-BG" altLang="he-IL" sz="2400" b="1" u="sng">
                <a:latin typeface="Verdana" pitchFamily="34" charset="0"/>
                <a:cs typeface="Arial" charset="0"/>
              </a:rPr>
              <a:t>Достъпност</a:t>
            </a:r>
            <a:r>
              <a:rPr lang="en-US" altLang="he-IL" sz="2400">
                <a:latin typeface="Verdana" pitchFamily="34" charset="0"/>
                <a:cs typeface="Arial" charset="0"/>
              </a:rPr>
              <a:t> – </a:t>
            </a:r>
            <a:r>
              <a:rPr lang="bg-BG" altLang="he-IL" sz="2400">
                <a:latin typeface="Verdana" pitchFamily="34" charset="0"/>
                <a:cs typeface="Arial" charset="0"/>
              </a:rPr>
              <a:t>Замразяването позволява достъпност до продуктите през всички сезони</a:t>
            </a:r>
            <a:r>
              <a:rPr lang="en-US" altLang="he-IL" sz="2400">
                <a:latin typeface="Verdana" pitchFamily="34" charset="0"/>
                <a:cs typeface="Arial" charset="0"/>
              </a:rPr>
              <a:t>.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bg-BG" altLang="he-IL" sz="2400" b="1" u="sng">
                <a:latin typeface="Verdana" pitchFamily="34" charset="0"/>
                <a:cs typeface="Arial" charset="0"/>
              </a:rPr>
              <a:t>Дългосрочно планиране</a:t>
            </a:r>
            <a:r>
              <a:rPr lang="en-US" altLang="he-IL" sz="2400">
                <a:latin typeface="Verdana" pitchFamily="34" charset="0"/>
                <a:cs typeface="Arial" charset="0"/>
              </a:rPr>
              <a:t>- </a:t>
            </a:r>
            <a:r>
              <a:rPr lang="bg-BG" altLang="he-IL" sz="2400">
                <a:latin typeface="Verdana" pitchFamily="34" charset="0"/>
                <a:cs typeface="Arial" charset="0"/>
              </a:rPr>
              <a:t>Замразяването позволява дългосрочно планиране на менюто</a:t>
            </a:r>
            <a:r>
              <a:rPr lang="en-US" altLang="he-IL">
                <a:solidFill>
                  <a:schemeClr val="bg1"/>
                </a:solidFill>
                <a:latin typeface="Lucida Sans"/>
                <a:cs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76225"/>
            <a:ext cx="5348288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9274175" cy="1320800"/>
          </a:xfrm>
        </p:spPr>
        <p:txBody>
          <a:bodyPr/>
          <a:lstStyle/>
          <a:p>
            <a:r>
              <a:rPr lang="bg-BG" altLang="en-US" smtClean="0">
                <a:latin typeface="Arial" charset="0"/>
              </a:rPr>
              <a:t>Без сезонни ограничения</a:t>
            </a:r>
            <a:endParaRPr lang="en-US" altLang="en-US" smtClean="0">
              <a:latin typeface="Arial" charset="0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bg-BG" altLang="en-US" smtClean="0">
                <a:latin typeface="Arial" charset="0"/>
              </a:rPr>
              <a:t>Свежи продукти през цялата година</a:t>
            </a:r>
            <a:endParaRPr lang="en-US" altLang="en-US" smtClean="0">
              <a:latin typeface="Arial" charset="0"/>
            </a:endParaRP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8950" y="766763"/>
            <a:ext cx="4789488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1798638" y="287338"/>
            <a:ext cx="8496300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bg-BG" altLang="en-US" sz="2800" b="1" i="1" u="sng"/>
              <a:t>Срок на годност</a:t>
            </a:r>
            <a:r>
              <a:rPr lang="en-GB" altLang="en-US" sz="2400" b="1" i="1"/>
              <a:t>               </a:t>
            </a:r>
          </a:p>
          <a:p>
            <a:pPr algn="ctr">
              <a:spcBef>
                <a:spcPct val="20000"/>
              </a:spcBef>
            </a:pPr>
            <a:r>
              <a:rPr lang="bg-BG" altLang="en-US" sz="2400" b="1" i="1"/>
              <a:t>Предотвратява растежа на бактерии, което е гаранция за безопасността на продукта</a:t>
            </a:r>
            <a:r>
              <a:rPr lang="en-GB" altLang="en-US" sz="2400" b="1" i="1"/>
              <a:t> </a:t>
            </a:r>
            <a:endParaRPr lang="en-GB" altLang="en-US" sz="2400" b="1" i="1" u="sng"/>
          </a:p>
        </p:txBody>
      </p:sp>
      <p:pic>
        <p:nvPicPr>
          <p:cNvPr id="27650" name="Picture 3" descr="PIC1"/>
          <p:cNvPicPr>
            <a:picLocks noChangeAspect="1" noChangeArrowheads="1"/>
          </p:cNvPicPr>
          <p:nvPr/>
        </p:nvPicPr>
        <p:blipFill>
          <a:blip r:embed="rId3"/>
          <a:srcRect r="10579"/>
          <a:stretch>
            <a:fillRect/>
          </a:stretch>
        </p:blipFill>
        <p:spPr bwMode="auto">
          <a:xfrm>
            <a:off x="2084388" y="2492375"/>
            <a:ext cx="4187825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103438" y="20748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en-GB" altLang="en-US" sz="2800" b="1"/>
          </a:p>
        </p:txBody>
      </p:sp>
      <p:pic>
        <p:nvPicPr>
          <p:cNvPr id="265221" name="Picture 5" descr="0000567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8038" y="1955800"/>
            <a:ext cx="1947862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Text Box 2"/>
          <p:cNvSpPr txBox="1">
            <a:spLocks noChangeArrowheads="1"/>
          </p:cNvSpPr>
          <p:nvPr/>
        </p:nvSpPr>
        <p:spPr bwMode="auto">
          <a:xfrm>
            <a:off x="2012950" y="547688"/>
            <a:ext cx="82915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Съдържание на витамини при свеж,замразен и охладен грах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grpSp>
        <p:nvGrpSpPr>
          <p:cNvPr id="1030" name="Group 3"/>
          <p:cNvGrpSpPr>
            <a:grpSpLocks/>
          </p:cNvGrpSpPr>
          <p:nvPr/>
        </p:nvGrpSpPr>
        <p:grpSpPr bwMode="auto">
          <a:xfrm>
            <a:off x="2308225" y="1474788"/>
            <a:ext cx="6972300" cy="4614862"/>
            <a:chOff x="918" y="1470"/>
            <a:chExt cx="4393" cy="2265"/>
          </a:xfrm>
        </p:grpSpPr>
        <p:sp>
          <p:nvSpPr>
            <p:cNvPr id="1032" name="Text Box 4"/>
            <p:cNvSpPr txBox="1">
              <a:spLocks noChangeArrowheads="1"/>
            </p:cNvSpPr>
            <p:nvPr/>
          </p:nvSpPr>
          <p:spPr bwMode="auto">
            <a:xfrm>
              <a:off x="918" y="1470"/>
              <a:ext cx="72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bg-BG" altLang="en-US" sz="1400" b="1">
                  <a:latin typeface="Helvetica" pitchFamily="34" charset="0"/>
                </a:rPr>
                <a:t>Витамин</a:t>
              </a:r>
              <a:r>
                <a:rPr lang="sv-SE" altLang="en-US" sz="1400" b="1">
                  <a:latin typeface="Helvetica" pitchFamily="34" charset="0"/>
                </a:rPr>
                <a:t> C</a:t>
              </a:r>
            </a:p>
            <a:p>
              <a:pPr algn="ctr" eaLnBrk="0" hangingPunct="0"/>
              <a:r>
                <a:rPr lang="sv-SE" altLang="en-US" sz="1400" b="1">
                  <a:latin typeface="Helvetica" pitchFamily="34" charset="0"/>
                </a:rPr>
                <a:t>mg/kg</a:t>
              </a:r>
            </a:p>
          </p:txBody>
        </p:sp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253" y="1682"/>
            <a:ext cx="4058" cy="2053"/>
          </p:xfrm>
          <a:graphic>
            <a:graphicData uri="http://schemas.openxmlformats.org/presentationml/2006/ole">
              <p:oleObj spid="_x0000_s1028" name="Kalkylblad" r:id="rId3" imgW="4037400" imgH="2042640" progId="Excel.Sheet.8">
                <p:embed/>
              </p:oleObj>
            </a:graphicData>
          </a:graphic>
        </p:graphicFrame>
        <p:sp>
          <p:nvSpPr>
            <p:cNvPr id="420870" name="Rectangle 6"/>
            <p:cNvSpPr>
              <a:spLocks noChangeArrowheads="1"/>
            </p:cNvSpPr>
            <p:nvPr/>
          </p:nvSpPr>
          <p:spPr bwMode="auto">
            <a:xfrm>
              <a:off x="1804" y="1610"/>
              <a:ext cx="3491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lang="en-GB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  <a:p>
              <a:pPr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lang="en-GB" sz="16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</p:grp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390775" y="558800"/>
            <a:ext cx="6915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sv-SE" altLang="en-US" sz="3200" b="1"/>
              <a:t> </a:t>
            </a:r>
            <a:endParaRPr lang="en-US" altLang="en-US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7"/>
          <p:cNvSpPr>
            <a:spLocks noGrp="1"/>
          </p:cNvSpPr>
          <p:nvPr>
            <p:ph type="ctrTitle"/>
          </p:nvPr>
        </p:nvSpPr>
        <p:spPr>
          <a:xfrm>
            <a:off x="2139950" y="220663"/>
            <a:ext cx="7772400" cy="1470025"/>
          </a:xfrm>
        </p:spPr>
        <p:txBody>
          <a:bodyPr/>
          <a:lstStyle/>
          <a:p>
            <a:pPr algn="ctr"/>
            <a:r>
              <a:rPr lang="bg-BG" altLang="en-US" sz="3200" smtClean="0"/>
              <a:t>Трансформация на хлорофила</a:t>
            </a:r>
            <a:r>
              <a:rPr lang="en-GB" altLang="en-US" sz="3200" smtClean="0"/>
              <a:t>, </a:t>
            </a:r>
            <a:r>
              <a:rPr lang="bg-BG" altLang="en-US" sz="3200" smtClean="0"/>
              <a:t>при различни температури и време за съхранение</a:t>
            </a:r>
            <a:endParaRPr lang="en-GB" altLang="en-US" sz="3200" smtClean="0">
              <a:latin typeface="Arial" charset="0"/>
            </a:endParaRP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05663" y="6042025"/>
            <a:ext cx="9112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8A7F53-C9C3-4FCC-A7E0-F760117D1397}" type="slidenum">
              <a:rPr lang="sv-SE" altLang="en-US" smtClean="0">
                <a:solidFill>
                  <a:srgbClr val="898989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sv-SE" altLang="en-US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31747" name="TextBox 8"/>
          <p:cNvSpPr txBox="1">
            <a:spLocks noChangeArrowheads="1"/>
          </p:cNvSpPr>
          <p:nvPr/>
        </p:nvSpPr>
        <p:spPr bwMode="auto">
          <a:xfrm>
            <a:off x="6469063" y="4913313"/>
            <a:ext cx="3167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altLang="en-US"/>
              <a:t>Време на складиране в дни</a:t>
            </a:r>
            <a:endParaRPr lang="en-GB" altLang="en-US"/>
          </a:p>
        </p:txBody>
      </p:sp>
      <p:sp>
        <p:nvSpPr>
          <p:cNvPr id="31748" name="TextBox 9"/>
          <p:cNvSpPr txBox="1">
            <a:spLocks noChangeArrowheads="1"/>
          </p:cNvSpPr>
          <p:nvPr/>
        </p:nvSpPr>
        <p:spPr bwMode="auto">
          <a:xfrm rot="-5400000">
            <a:off x="942975" y="3309938"/>
            <a:ext cx="3860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altLang="en-US"/>
              <a:t>Трансформация  на хлороифла</a:t>
            </a:r>
            <a:r>
              <a:rPr lang="en-GB" altLang="en-US"/>
              <a:t> %</a:t>
            </a:r>
          </a:p>
        </p:txBody>
      </p:sp>
      <p:sp>
        <p:nvSpPr>
          <p:cNvPr id="31749" name="TextBox 10"/>
          <p:cNvSpPr txBox="1">
            <a:spLocks noChangeArrowheads="1"/>
          </p:cNvSpPr>
          <p:nvPr/>
        </p:nvSpPr>
        <p:spPr bwMode="auto">
          <a:xfrm>
            <a:off x="7856538" y="2573338"/>
            <a:ext cx="3455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altLang="en-US"/>
              <a:t>Температура на складиране </a:t>
            </a:r>
            <a:r>
              <a:rPr lang="en-GB" altLang="en-US"/>
              <a:t>C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197925" y="1585668"/>
          <a:ext cx="5002609" cy="425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</TotalTime>
  <Words>511</Words>
  <Application>Microsoft Office PowerPoint</Application>
  <PresentationFormat>По избор</PresentationFormat>
  <Paragraphs>187</Paragraphs>
  <Slides>35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Design Template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Trebuchet MS</vt:lpstr>
      <vt:lpstr>Arial</vt:lpstr>
      <vt:lpstr>Wingdings 3</vt:lpstr>
      <vt:lpstr>Calibri</vt:lpstr>
      <vt:lpstr>Lucida Sans</vt:lpstr>
      <vt:lpstr>Verdana</vt:lpstr>
      <vt:lpstr>Wingdings</vt:lpstr>
      <vt:lpstr>Helvetica</vt:lpstr>
      <vt:lpstr>Symbol</vt:lpstr>
      <vt:lpstr>Tahoma</vt:lpstr>
      <vt:lpstr>Facet</vt:lpstr>
      <vt:lpstr>Facet</vt:lpstr>
      <vt:lpstr>Facet</vt:lpstr>
      <vt:lpstr>Facet</vt:lpstr>
      <vt:lpstr>Kalkylblad</vt:lpstr>
      <vt:lpstr>  Обобщение на симпозиумите на Съюза на преработвателите на плодове и зеленчуци в България</vt:lpstr>
      <vt:lpstr>Slide 2</vt:lpstr>
      <vt:lpstr>Slide 3</vt:lpstr>
      <vt:lpstr>Slide 4</vt:lpstr>
      <vt:lpstr>Slide 5</vt:lpstr>
      <vt:lpstr>Без сезонни ограничения</vt:lpstr>
      <vt:lpstr>Slide 7</vt:lpstr>
      <vt:lpstr>Slide 8</vt:lpstr>
      <vt:lpstr>Трансформация на хлорофила, при различни температури и време за съхранение</vt:lpstr>
      <vt:lpstr>Какво е свеж продукт?</vt:lpstr>
      <vt:lpstr>Принципни разлики при влошаване на качеството</vt:lpstr>
      <vt:lpstr>Slide 12</vt:lpstr>
      <vt:lpstr>Влошаване качеството на храните по време на хладилното съхранение </vt:lpstr>
      <vt:lpstr>Slide 14</vt:lpstr>
      <vt:lpstr>Slide 15</vt:lpstr>
      <vt:lpstr>Slide 16</vt:lpstr>
      <vt:lpstr>Slide 17</vt:lpstr>
      <vt:lpstr>Повреждане на продукта при съхранение!</vt:lpstr>
      <vt:lpstr>Slide 19</vt:lpstr>
      <vt:lpstr>Дехидратацията в съотношение с процеса на замразяване</vt:lpstr>
      <vt:lpstr>Slide 21</vt:lpstr>
      <vt:lpstr>  Convenience  </vt:lpstr>
      <vt:lpstr>  Convenience  </vt:lpstr>
      <vt:lpstr>Студена верига - замразено &amp; охладено</vt:lpstr>
      <vt:lpstr>Инвестиция</vt:lpstr>
      <vt:lpstr>Инвестиционни разходи</vt:lpstr>
      <vt:lpstr>Оперативни разходи</vt:lpstr>
      <vt:lpstr>Транспортни разходи</vt:lpstr>
      <vt:lpstr>Регионална дистрибуция с директна дистрибуция</vt:lpstr>
      <vt:lpstr>Slide 30</vt:lpstr>
      <vt:lpstr>Снимки на продукта– тиквички на грил</vt:lpstr>
      <vt:lpstr>Снимки на продукта – печена чушка и чушка на грил</vt:lpstr>
      <vt:lpstr>Снимки на продукта – спанак на кубчета</vt:lpstr>
      <vt:lpstr>Снимки на продукта – вегетариански бургери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symposiums for Asotiation of Fruit and vegetables processors Bulgaria</dc:title>
  <dc:creator>Branko</dc:creator>
  <cp:lastModifiedBy>Asus</cp:lastModifiedBy>
  <cp:revision>31</cp:revision>
  <dcterms:created xsi:type="dcterms:W3CDTF">2015-02-27T15:48:27Z</dcterms:created>
  <dcterms:modified xsi:type="dcterms:W3CDTF">2015-03-10T13:49:23Z</dcterms:modified>
</cp:coreProperties>
</file>