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8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3" r:id="rId23"/>
    <p:sldId id="282" r:id="rId24"/>
    <p:sldId id="274" r:id="rId25"/>
    <p:sldId id="275" r:id="rId26"/>
    <p:sldId id="276" r:id="rId27"/>
    <p:sldId id="281" r:id="rId28"/>
    <p:sldId id="286" r:id="rId29"/>
    <p:sldId id="277" r:id="rId30"/>
    <p:sldId id="278" r:id="rId31"/>
    <p:sldId id="284" r:id="rId32"/>
    <p:sldId id="285" r:id="rId33"/>
  </p:sldIdLst>
  <p:sldSz cx="12192000" cy="6858000"/>
  <p:notesSz cx="6735763" cy="985678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03E3F-34D1-4D5C-8A1C-CD2B7DA012C3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D7068-215C-4128-9AF2-45250A0711A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9644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9467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0328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007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5111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5356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499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8299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094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9063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6910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881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8828-F59C-4ACE-84B9-4073E67A83D7}" type="datetimeFigureOut">
              <a:rPr lang="x-none" smtClean="0"/>
              <a:pPr/>
              <a:t>12.5.2014 г.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B0CE-4E5F-4C7B-BE71-F575E329713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7639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ТЕХНОЛОГИЧНИ СТЪПКИ ЗА ПОДГОТОВКА НА </a:t>
            </a:r>
            <a:r>
              <a:rPr lang="bg-BG" b="1" dirty="0" smtClean="0"/>
              <a:t> </a:t>
            </a:r>
            <a:r>
              <a:rPr lang="bg-BG" b="1" dirty="0" smtClean="0"/>
              <a:t>ЗЕЛЕНЧУЦИ</a:t>
            </a:r>
            <a:r>
              <a:rPr lang="x-none" b="1" smtClean="0"/>
              <a:t> </a:t>
            </a:r>
            <a:r>
              <a:rPr lang="bg-BG" b="1" dirty="0" smtClean="0"/>
              <a:t>ЗА ЗАМРАЗЯВАНЕ</a:t>
            </a:r>
            <a:endParaRPr lang="x-non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Проф</a:t>
            </a:r>
            <a:r>
              <a:rPr lang="x-none" smtClean="0"/>
              <a:t>. </a:t>
            </a:r>
            <a:r>
              <a:rPr lang="bg-BG" dirty="0" smtClean="0"/>
              <a:t>Д-р</a:t>
            </a:r>
            <a:r>
              <a:rPr lang="x-none" smtClean="0"/>
              <a:t> </a:t>
            </a:r>
            <a:r>
              <a:rPr lang="bg-BG" dirty="0" smtClean="0"/>
              <a:t>Любо Врачар</a:t>
            </a:r>
            <a:endParaRPr lang="x-none" dirty="0" smtClean="0"/>
          </a:p>
          <a:p>
            <a:endParaRPr lang="x-none" dirty="0"/>
          </a:p>
          <a:p>
            <a:r>
              <a:rPr lang="bg-BG" dirty="0" smtClean="0"/>
              <a:t>Технологичен факултет</a:t>
            </a:r>
            <a:r>
              <a:rPr lang="x-none" smtClean="0"/>
              <a:t> </a:t>
            </a:r>
            <a:r>
              <a:rPr lang="bg-BG" dirty="0" smtClean="0"/>
              <a:t>Нови Сад</a:t>
            </a:r>
            <a:r>
              <a:rPr lang="x-none" smtClean="0"/>
              <a:t>, </a:t>
            </a:r>
            <a:r>
              <a:rPr lang="bg-BG" dirty="0" smtClean="0"/>
              <a:t>Сърбия</a:t>
            </a:r>
            <a:endParaRPr lang="x-none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6871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29" y="0"/>
            <a:ext cx="513134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48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45" y="527221"/>
            <a:ext cx="10058400" cy="5899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18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01" y="1490392"/>
            <a:ext cx="5172797" cy="3877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755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Зелен фасул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Зеленият фасул е една от най-важните  земеделски култури за консервната индустрия в много страни.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балканските условия се отглежда на първа /пролетна/ и втора реколта.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За хранителни цели зе използва жълт и зелен фасул на шушулки – технологично зрял – докато е сочен и мек, без пергаментен слой и без конци. 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От пролетната сеитба зеленият фасул се преработва през юли, а от втората реколта – през втората половина на септември с добив от</a:t>
            </a:r>
            <a:r>
              <a:rPr lang="sr-Latn-CS" dirty="0" smtClean="0"/>
              <a:t> </a:t>
            </a:r>
            <a:r>
              <a:rPr lang="sr-Latn-CS" dirty="0"/>
              <a:t>8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15 t/ha.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Прибирането на реколтата започва в оптимална технологична зрелост, която се определя </a:t>
            </a:r>
            <a:r>
              <a:rPr lang="sr-Latn-CS" dirty="0" smtClean="0"/>
              <a:t> </a:t>
            </a:r>
            <a:r>
              <a:rPr lang="bg-BG" dirty="0" smtClean="0"/>
              <a:t>по следните начини </a:t>
            </a:r>
            <a:r>
              <a:rPr lang="sr-Latn-CS" dirty="0" smtClean="0"/>
              <a:t>:</a:t>
            </a:r>
            <a:endParaRPr lang="x-none" dirty="0"/>
          </a:p>
          <a:p>
            <a:pPr lvl="0"/>
            <a:r>
              <a:rPr lang="bg-BG" b="1" dirty="0" smtClean="0"/>
              <a:t>Физически метод </a:t>
            </a:r>
            <a:r>
              <a:rPr lang="sr-Latn-CS" b="1" dirty="0" smtClean="0"/>
              <a:t>– </a:t>
            </a:r>
            <a:r>
              <a:rPr lang="bg-BG" b="1" dirty="0" smtClean="0"/>
              <a:t>с помощта на тендерометрия или текстометрия</a:t>
            </a:r>
            <a:endParaRPr lang="x-none" dirty="0"/>
          </a:p>
          <a:p>
            <a:pPr lvl="0"/>
            <a:r>
              <a:rPr lang="bg-BG" b="1" dirty="0" smtClean="0"/>
              <a:t>Химически метод</a:t>
            </a:r>
            <a:r>
              <a:rPr lang="sr-Latn-CS" b="1" dirty="0" smtClean="0"/>
              <a:t> – </a:t>
            </a:r>
            <a:r>
              <a:rPr lang="bg-BG" b="1" dirty="0" smtClean="0"/>
              <a:t>определчне на</a:t>
            </a:r>
            <a:r>
              <a:rPr lang="sr-Latn-CS" b="1" dirty="0" smtClean="0"/>
              <a:t> ANS</a:t>
            </a:r>
            <a:r>
              <a:rPr lang="bg-BG" b="1" dirty="0" smtClean="0"/>
              <a:t> / на неразтворимите в алкохол субстанции/</a:t>
            </a:r>
            <a:endParaRPr lang="x-none" dirty="0"/>
          </a:p>
          <a:p>
            <a:pPr lvl="0"/>
            <a:r>
              <a:rPr lang="bg-BG" b="1" dirty="0" smtClean="0"/>
              <a:t>Морфоложки метод</a:t>
            </a:r>
            <a:r>
              <a:rPr lang="sr-Latn-CS" b="1" dirty="0" smtClean="0"/>
              <a:t> – </a:t>
            </a:r>
            <a:r>
              <a:rPr lang="bg-BG" b="1" dirty="0" smtClean="0"/>
              <a:t>съотношение на зърно и шушулка</a:t>
            </a:r>
            <a:r>
              <a:rPr lang="sr-Latn-CS" dirty="0" smtClean="0"/>
              <a:t>.</a:t>
            </a:r>
            <a:endParaRPr lang="x-none" dirty="0"/>
          </a:p>
          <a:p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Приема се, че шушулката е в оптимална технологична зрелост, когато зърното в шушулката е с големината на зърно пшеница  - не превияава 10 % от масата на шушулката, няма целулозни нишки, шушулката е сочна и хрупкава и леко пука при чупене. </a:t>
            </a:r>
            <a:r>
              <a:rPr lang="sr-Latn-CS" dirty="0" smtClean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47235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6119"/>
            <a:ext cx="10515600" cy="5410844"/>
          </a:xfrm>
        </p:spPr>
        <p:txBody>
          <a:bodyPr>
            <a:normAutofit/>
          </a:bodyPr>
          <a:lstStyle/>
          <a:p>
            <a:r>
              <a:rPr lang="sr-Latn-CS" dirty="0"/>
              <a:t>- </a:t>
            </a:r>
            <a:r>
              <a:rPr lang="bg-BG" dirty="0" smtClean="0"/>
              <a:t>За преработката на зелен фасул както и на грах се използват днес напълно механизирани технологични линии</a:t>
            </a:r>
            <a:r>
              <a:rPr lang="sr-Latn-CS" dirty="0" smtClean="0"/>
              <a:t>,</a:t>
            </a:r>
            <a:r>
              <a:rPr lang="bg-BG" dirty="0" smtClean="0"/>
              <a:t> които осигуряват бързо, непрекъснато и уеднаквено производство.</a:t>
            </a:r>
            <a:r>
              <a:rPr lang="sr-Latn-CS" dirty="0" smtClean="0"/>
              <a:t> 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Подготвената шушулка може да се замрази нарязана напречно</a:t>
            </a:r>
            <a:r>
              <a:rPr lang="sr-Latn-CS" dirty="0" smtClean="0"/>
              <a:t> (2,5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3 cm), </a:t>
            </a:r>
            <a:r>
              <a:rPr lang="bg-BG" dirty="0" smtClean="0"/>
              <a:t>надлъжно или цяла, в зависимост от предназначението.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Бланширането като важна операция става при температура от </a:t>
            </a:r>
            <a:r>
              <a:rPr lang="sr-Latn-CS" dirty="0" smtClean="0"/>
              <a:t>  </a:t>
            </a:r>
            <a:r>
              <a:rPr lang="sr-Latn-CS" dirty="0"/>
              <a:t>85 </a:t>
            </a:r>
            <a:r>
              <a:rPr lang="sr-Latn-CS" baseline="30000" dirty="0" smtClean="0"/>
              <a:t>o</a:t>
            </a:r>
            <a:r>
              <a:rPr lang="sr-Latn-CS" dirty="0" smtClean="0"/>
              <a:t>C</a:t>
            </a:r>
            <a:r>
              <a:rPr lang="bg-BG" dirty="0" smtClean="0"/>
              <a:t> в продължение от 3 до 5 минути</a:t>
            </a:r>
            <a:r>
              <a:rPr lang="sr-Latn-CS" dirty="0" smtClean="0"/>
              <a:t>.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Замразеният зелен фасул се складира в камери от минус 20 С</a:t>
            </a:r>
            <a:r>
              <a:rPr lang="sr-Latn-CS" dirty="0" smtClean="0"/>
              <a:t> </a:t>
            </a:r>
            <a:r>
              <a:rPr lang="bg-BG" dirty="0" smtClean="0"/>
              <a:t>и може да се съхранява</a:t>
            </a:r>
            <a:r>
              <a:rPr lang="sr-Latn-CS" dirty="0" smtClean="0"/>
              <a:t> </a:t>
            </a:r>
            <a:r>
              <a:rPr lang="sr-Latn-CS" dirty="0"/>
              <a:t>12 </a:t>
            </a:r>
            <a:r>
              <a:rPr lang="bg-BG" dirty="0" smtClean="0"/>
              <a:t>месеца</a:t>
            </a:r>
            <a:r>
              <a:rPr lang="sr-Latn-CS" dirty="0" smtClean="0"/>
              <a:t>.</a:t>
            </a:r>
            <a:endParaRPr lang="x-none" dirty="0"/>
          </a:p>
          <a:p>
            <a:r>
              <a:rPr lang="bg-BG" dirty="0" smtClean="0"/>
              <a:t>Технологичният процес за замразяване на зелен фасул се изпълнява по следната технологична схема: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77779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41" y="0"/>
            <a:ext cx="515571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60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Сладка царевица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4782272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в зависимост от сортовете в нашите балкански условия реколтата от сладка царевица се прибира между 70 и 90 дни, с добив от</a:t>
            </a:r>
            <a:r>
              <a:rPr lang="sr-Latn-CS" dirty="0" smtClean="0"/>
              <a:t> </a:t>
            </a:r>
            <a:r>
              <a:rPr lang="sr-Latn-CS" dirty="0"/>
              <a:t>8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12 t/ha.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Сладката царевица се отличава с висока хранителна и биологична стойност, която се постига при преминаването от млечна фаза към зрялост, т.е зърното е добре развито, но все още съдържа млечна течност.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Оценката на степента на зрялост се определя субективно – цвета на свилата и притискане с нокът, както и по обективен начин чрез:</a:t>
            </a:r>
            <a:endParaRPr lang="x-none" dirty="0"/>
          </a:p>
          <a:p>
            <a:pPr lvl="0"/>
            <a:r>
              <a:rPr lang="bg-BG" dirty="0" smtClean="0"/>
              <a:t>Определяне на</a:t>
            </a:r>
            <a:r>
              <a:rPr lang="sr-Latn-CS" dirty="0" smtClean="0"/>
              <a:t> ANS</a:t>
            </a:r>
            <a:r>
              <a:rPr lang="bg-BG" dirty="0" smtClean="0"/>
              <a:t> / неразтворимите в алкохол субстанции/</a:t>
            </a:r>
            <a:endParaRPr lang="x-none" dirty="0"/>
          </a:p>
          <a:p>
            <a:pPr lvl="0"/>
            <a:r>
              <a:rPr lang="bg-BG" dirty="0" smtClean="0"/>
              <a:t>Специфична маса на зърното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Времето за отглеждане от прибиране от полето до преработката е в директна зависимост от температурата:</a:t>
            </a:r>
            <a:r>
              <a:rPr lang="sr-Latn-CS" dirty="0" smtClean="0"/>
              <a:t> </a:t>
            </a:r>
            <a:endParaRPr lang="x-none" dirty="0"/>
          </a:p>
          <a:p>
            <a:pPr lvl="0"/>
            <a:r>
              <a:rPr lang="bg-BG" dirty="0" smtClean="0"/>
              <a:t>на</a:t>
            </a:r>
            <a:r>
              <a:rPr lang="sr-Latn-CS" dirty="0" smtClean="0"/>
              <a:t> </a:t>
            </a:r>
            <a:r>
              <a:rPr lang="sr-Latn-CS" dirty="0"/>
              <a:t>0°C 6-8 </a:t>
            </a:r>
            <a:r>
              <a:rPr lang="bg-BG" dirty="0" smtClean="0"/>
              <a:t>дни</a:t>
            </a:r>
            <a:endParaRPr lang="x-none" dirty="0"/>
          </a:p>
          <a:p>
            <a:pPr lvl="0"/>
            <a:r>
              <a:rPr lang="bg-BG" dirty="0" smtClean="0"/>
              <a:t>на</a:t>
            </a:r>
            <a:r>
              <a:rPr lang="sr-Latn-CS" dirty="0" smtClean="0"/>
              <a:t> </a:t>
            </a:r>
            <a:r>
              <a:rPr lang="sr-Latn-CS" dirty="0"/>
              <a:t>5°C 3-5 </a:t>
            </a:r>
            <a:r>
              <a:rPr lang="bg-BG" dirty="0" smtClean="0"/>
              <a:t>дни</a:t>
            </a:r>
            <a:endParaRPr lang="x-none" dirty="0"/>
          </a:p>
          <a:p>
            <a:pPr lvl="0"/>
            <a:r>
              <a:rPr lang="bg-BG" dirty="0" smtClean="0"/>
              <a:t>на</a:t>
            </a:r>
            <a:r>
              <a:rPr lang="sr-Latn-CS" dirty="0" smtClean="0"/>
              <a:t> </a:t>
            </a:r>
            <a:r>
              <a:rPr lang="sr-Latn-CS" dirty="0"/>
              <a:t>10°C 2 </a:t>
            </a:r>
            <a:r>
              <a:rPr lang="bg-BG" dirty="0" smtClean="0"/>
              <a:t>дни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34504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8411"/>
            <a:ext cx="10515600" cy="5608552"/>
          </a:xfrm>
        </p:spPr>
        <p:txBody>
          <a:bodyPr/>
          <a:lstStyle/>
          <a:p>
            <a:r>
              <a:rPr lang="sr-Latn-CS" dirty="0"/>
              <a:t>- </a:t>
            </a:r>
            <a:r>
              <a:rPr lang="bg-BG" dirty="0" smtClean="0"/>
              <a:t>Преработката на сладка царевица днес е напълно механизирана, т.е от прибиране на реколтата до опаковката се работи в линия, със съвременни технологични линии по приложената технологична схема.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Бланширането е много важна операция и става при температури</a:t>
            </a:r>
            <a:r>
              <a:rPr lang="sr-Latn-CS" dirty="0" smtClean="0"/>
              <a:t> </a:t>
            </a:r>
            <a:r>
              <a:rPr lang="bg-BG" dirty="0" smtClean="0"/>
              <a:t>от</a:t>
            </a:r>
            <a:r>
              <a:rPr lang="sr-Latn-CS" dirty="0" smtClean="0"/>
              <a:t> </a:t>
            </a:r>
            <a:r>
              <a:rPr lang="sr-Latn-CS" dirty="0"/>
              <a:t>88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90</a:t>
            </a:r>
            <a:r>
              <a:rPr lang="sr-Latn-CS" baseline="30000" dirty="0"/>
              <a:t>°</a:t>
            </a:r>
            <a:r>
              <a:rPr lang="sr-Latn-CS" dirty="0"/>
              <a:t>C, </a:t>
            </a:r>
            <a:r>
              <a:rPr lang="bg-BG" dirty="0" smtClean="0"/>
              <a:t>в продължение на 3 до минути.</a:t>
            </a:r>
            <a:r>
              <a:rPr lang="sr-Latn-CS" dirty="0" smtClean="0"/>
              <a:t> 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Замразената сладка царевица може да се съхранява успешно при температури от минус 20 С в продължение на 12 месеца.</a:t>
            </a:r>
            <a:r>
              <a:rPr lang="sr-Latn-CS" dirty="0" smtClean="0"/>
              <a:t> 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58151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0"/>
            <a:ext cx="50165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156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Чушка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Поради своята висока хранителна и биологична стойност чушката представлява една от най-значителните биологични култури. 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Дава висок добив на едница площ и ангажира работна ръка.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зависимост от сорта</a:t>
            </a:r>
            <a:r>
              <a:rPr lang="sr-Latn-CS" dirty="0" smtClean="0"/>
              <a:t>, </a:t>
            </a:r>
            <a:r>
              <a:rPr lang="bg-BG" dirty="0" smtClean="0"/>
              <a:t>от агроекологичните условия и от други фактори може да се постигне реколта</a:t>
            </a:r>
            <a:r>
              <a:rPr lang="sr-Latn-CS" dirty="0" smtClean="0"/>
              <a:t> </a:t>
            </a:r>
            <a:r>
              <a:rPr lang="sr-Latn-CS" dirty="0"/>
              <a:t>15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30 t/ha.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За качественото прехранване на населението чушката е със широко приложение р голяма стойност. 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Нейният химически състав с извънредни органолептични свойства я прави незаменима част от диетата в ежедневния хранителен режим.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Освен индустриалната преработка</a:t>
            </a:r>
            <a:r>
              <a:rPr lang="sr-Latn-CS" dirty="0" smtClean="0"/>
              <a:t>, </a:t>
            </a:r>
            <a:r>
              <a:rPr lang="bg-BG" dirty="0" smtClean="0"/>
              <a:t>широко развит е спектърът на традиционната преработка на чушки в домашни условия.</a:t>
            </a:r>
            <a:r>
              <a:rPr lang="sr-Latn-CS" dirty="0" smtClean="0"/>
              <a:t> </a:t>
            </a:r>
            <a:r>
              <a:rPr lang="bg-BG" dirty="0" smtClean="0"/>
              <a:t> В природата  има малко зеленчуци с толкова щироко приложение както е чушката.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Чушката се прибира ръчно заедно с дръжката, на няколко минавания през полето – 3 до 5 пъти.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зависимост от сорта и предназначението чушката се бере в технологична или физиологична зрелост.</a:t>
            </a:r>
            <a:r>
              <a:rPr lang="sr-Latn-CS" dirty="0" smtClean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84388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Подготовка на зеленчуци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-  </a:t>
            </a:r>
            <a:r>
              <a:rPr lang="bg-BG" dirty="0" smtClean="0"/>
              <a:t>Под зеленчуци се разбират вегетативни и</a:t>
            </a:r>
            <a:r>
              <a:rPr lang="sr-Latn-CS" dirty="0" smtClean="0"/>
              <a:t> </a:t>
            </a:r>
            <a:r>
              <a:rPr lang="bg-BG" dirty="0" smtClean="0"/>
              <a:t>генеративни органи, предназначени за прехрана на хората в свеж или преработен вид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 Богатото им съдържание от хранителни и защитни субстанции ги прави неделима част от съвременната система за здравословно хранене.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Производството и консумацията на зеленчуци в свежо или преработено състояние заема днес значително място в цялото производство на храни.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По-точно</a:t>
            </a:r>
            <a:r>
              <a:rPr lang="sr-Latn-CS" dirty="0" smtClean="0"/>
              <a:t>, </a:t>
            </a:r>
            <a:r>
              <a:rPr lang="bg-BG" dirty="0" smtClean="0"/>
              <a:t>производството на зеленчуци представлява един от най-интензивните и печеливши клонове на преработката на земеделски продукти, което се доказва от добива на единица повърхност, заетостта на работна ръка, икономически ефект и други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Според препоръките на Световната Здравна Организация в структурата на дневния енергиен баланс зеленчуците трябва да участват с 12 %, а според Департамента за Земеделие на САЩ – с 18 % до 20 %.</a:t>
            </a:r>
            <a:r>
              <a:rPr lang="sr-Latn-CS" dirty="0" smtClean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18526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1978"/>
            <a:ext cx="10515600" cy="5484985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Технологичната зрелост на чушката се характеризира с напълно формиран плод според характеристиките на сорта.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производството се търси чушка, която е зряла и технологичната зрелост съвпада с физиологичната зрелост.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Внимателно набраната чушка</a:t>
            </a:r>
            <a:r>
              <a:rPr lang="sr-Latn-CS" dirty="0" smtClean="0"/>
              <a:t>, </a:t>
            </a:r>
            <a:r>
              <a:rPr lang="bg-BG" dirty="0" smtClean="0"/>
              <a:t>адекватно опакована</a:t>
            </a:r>
            <a:r>
              <a:rPr lang="sr-Latn-CS" dirty="0" smtClean="0"/>
              <a:t>,</a:t>
            </a:r>
            <a:r>
              <a:rPr lang="bg-BG" dirty="0" smtClean="0"/>
              <a:t> може успешно да се съхранява до 15 дни в складове с контролирана температура, а до 40 дни в складове с температури от </a:t>
            </a:r>
            <a:r>
              <a:rPr lang="sr-Latn-CS" dirty="0" smtClean="0"/>
              <a:t> </a:t>
            </a:r>
            <a:r>
              <a:rPr lang="sr-Latn-CS" dirty="0"/>
              <a:t>- 0,5 do 0,5 </a:t>
            </a:r>
            <a:r>
              <a:rPr lang="sr-Latn-CS" baseline="30000" dirty="0"/>
              <a:t>o</a:t>
            </a:r>
            <a:r>
              <a:rPr lang="sr-Latn-CS" dirty="0"/>
              <a:t>C </a:t>
            </a:r>
            <a:r>
              <a:rPr lang="bg-BG" dirty="0" smtClean="0"/>
              <a:t>и относителна влажност от</a:t>
            </a:r>
            <a:r>
              <a:rPr lang="sr-Latn-CS" dirty="0" smtClean="0"/>
              <a:t> 85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95 %. </a:t>
            </a:r>
            <a:endParaRPr lang="x-none" dirty="0"/>
          </a:p>
          <a:p>
            <a:r>
              <a:rPr lang="sr-Latn-CS" dirty="0" smtClean="0"/>
              <a:t>-</a:t>
            </a:r>
            <a:r>
              <a:rPr lang="bg-BG" dirty="0" smtClean="0"/>
              <a:t> За замразяване се използват сортове с изразен цвят и колкото е възможно по-дебело месо, като най-добите сортове отговарящи на тази характеристика са капия и бабура.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зависимост  от предназначението чушката може да се замразява цяла, рязана, половинка, четвъртинка, на ивица, на плочка или надробена на каша.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Качествено замразента пиперка, в която и да е била форма, може да се съхранява до 12 месеца.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 smtClean="0"/>
              <a:t>-</a:t>
            </a:r>
            <a:r>
              <a:rPr lang="bg-BG" dirty="0" smtClean="0"/>
              <a:t>Технологичните стъпки за замразяване на чушка са описани в приложената бок схема.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07149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95" y="0"/>
            <a:ext cx="494340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50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63" y="0"/>
            <a:ext cx="492747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12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56" y="391296"/>
            <a:ext cx="8336692" cy="6252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113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Спанак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Харесва се заради зелените</a:t>
            </a:r>
            <a:r>
              <a:rPr lang="sr-Latn-CS" dirty="0" smtClean="0"/>
              <a:t>, </a:t>
            </a:r>
            <a:r>
              <a:rPr lang="bg-BG" dirty="0" smtClean="0"/>
              <a:t>сочни листа с широка употреба в домакинството и индустриалната преработка.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Спанакът добре понася ниските температури,</a:t>
            </a:r>
            <a:r>
              <a:rPr lang="sr-Latn-CS" dirty="0" smtClean="0"/>
              <a:t> </a:t>
            </a:r>
            <a:r>
              <a:rPr lang="bg-BG" dirty="0" smtClean="0"/>
              <a:t>което е особено важно за динамиката на производството и позволява рано на пазара да се появи свеж спанак, а така също и да се замразява, което позволява удължаване и разширяване на сезона за работа на хладилниците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Добивът на спанак може да варира между</a:t>
            </a:r>
            <a:r>
              <a:rPr lang="sr-Latn-CS" dirty="0" smtClean="0"/>
              <a:t>  </a:t>
            </a:r>
            <a:r>
              <a:rPr lang="sr-Latn-CS" dirty="0"/>
              <a:t>10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25 t/ha.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Прибирането на реколтата започва, когато растението има</a:t>
            </a:r>
            <a:r>
              <a:rPr lang="sr-Latn-CS" dirty="0" smtClean="0"/>
              <a:t> </a:t>
            </a:r>
            <a:r>
              <a:rPr lang="sr-Latn-CS" dirty="0"/>
              <a:t>5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6 </a:t>
            </a:r>
            <a:r>
              <a:rPr lang="bg-BG" dirty="0" smtClean="0"/>
              <a:t>големи листа</a:t>
            </a:r>
            <a:r>
              <a:rPr lang="sr-Latn-CS" dirty="0" smtClean="0"/>
              <a:t>.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За механизирано прибиране и индустриална преработка се препоръчват сортове с изправени розетки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Механизираното прибиране започва, когато растението е на 5 см над земята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Времето от коситбата до преработката трябва да бъде възможно най-кратко – не по-дълго от 7 до 8 часа.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Ако се наложи спанакът може да се съхранява до </a:t>
            </a:r>
            <a:r>
              <a:rPr lang="sr-Latn-CS" dirty="0" smtClean="0"/>
              <a:t> </a:t>
            </a:r>
            <a:r>
              <a:rPr lang="sr-Latn-CS" dirty="0"/>
              <a:t>15 </a:t>
            </a:r>
            <a:r>
              <a:rPr lang="bg-BG" dirty="0" smtClean="0"/>
              <a:t>дни в камери при температури от</a:t>
            </a:r>
            <a:r>
              <a:rPr lang="sr-Latn-CS" dirty="0" smtClean="0"/>
              <a:t> </a:t>
            </a:r>
            <a:r>
              <a:rPr lang="sr-Latn-CS" dirty="0"/>
              <a:t>- 0,5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0,5 </a:t>
            </a:r>
            <a:r>
              <a:rPr lang="sr-Latn-CS" baseline="30000" dirty="0"/>
              <a:t>o</a:t>
            </a:r>
            <a:r>
              <a:rPr lang="sr-Latn-CS" dirty="0"/>
              <a:t>C, </a:t>
            </a:r>
            <a:r>
              <a:rPr lang="bg-BG" dirty="0" smtClean="0"/>
              <a:t>и относителна влажност от</a:t>
            </a:r>
            <a:r>
              <a:rPr lang="sr-Latn-CS" dirty="0" smtClean="0"/>
              <a:t> 90</a:t>
            </a:r>
            <a:r>
              <a:rPr lang="bg-BG" dirty="0" smtClean="0"/>
              <a:t> </a:t>
            </a:r>
            <a:r>
              <a:rPr lang="bg-BG" smtClean="0"/>
              <a:t>до </a:t>
            </a:r>
            <a:r>
              <a:rPr lang="sr-Latn-CS" smtClean="0"/>
              <a:t>95</a:t>
            </a:r>
            <a:r>
              <a:rPr lang="sr-Latn-CS" dirty="0"/>
              <a:t>%.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262785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605"/>
            <a:ext cx="10515600" cy="5740358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Спанакът е типичен листен зеленчук, който успешно се замразява по следните начини</a:t>
            </a:r>
            <a:r>
              <a:rPr lang="sr-Latn-CS" dirty="0" smtClean="0"/>
              <a:t>:</a:t>
            </a:r>
            <a:endParaRPr lang="x-none" dirty="0"/>
          </a:p>
          <a:p>
            <a:pPr lvl="1"/>
            <a:r>
              <a:rPr lang="bg-BG" b="1" dirty="0" smtClean="0"/>
              <a:t>Спанак на листа</a:t>
            </a:r>
            <a:r>
              <a:rPr lang="sr-Latn-CS" b="1" dirty="0" smtClean="0"/>
              <a:t> – </a:t>
            </a:r>
            <a:r>
              <a:rPr lang="bg-BG" b="1" dirty="0" smtClean="0"/>
              <a:t>цели листа, почистени от корена</a:t>
            </a:r>
            <a:r>
              <a:rPr lang="sr-Latn-CS" dirty="0" smtClean="0"/>
              <a:t> </a:t>
            </a:r>
            <a:endParaRPr lang="x-none" dirty="0"/>
          </a:p>
          <a:p>
            <a:pPr lvl="1"/>
            <a:r>
              <a:rPr lang="bg-BG" b="1" dirty="0" smtClean="0"/>
              <a:t>Спанак, рязан</a:t>
            </a:r>
            <a:r>
              <a:rPr lang="sr-Latn-CS" b="1" dirty="0" smtClean="0"/>
              <a:t> – </a:t>
            </a:r>
            <a:r>
              <a:rPr lang="bg-BG" b="1" dirty="0" smtClean="0"/>
              <a:t>нарязани листа на</a:t>
            </a:r>
            <a:r>
              <a:rPr lang="sr-Latn-CS" dirty="0" smtClean="0"/>
              <a:t> </a:t>
            </a:r>
            <a:r>
              <a:rPr lang="bg-BG" dirty="0" smtClean="0"/>
              <a:t>дължини от</a:t>
            </a:r>
            <a:r>
              <a:rPr lang="sr-Latn-CS" dirty="0" smtClean="0"/>
              <a:t> </a:t>
            </a:r>
            <a:r>
              <a:rPr lang="sr-Latn-CS" dirty="0"/>
              <a:t>20 mm </a:t>
            </a:r>
            <a:r>
              <a:rPr lang="bg-BG" dirty="0" smtClean="0"/>
              <a:t>в най-късия сегмент </a:t>
            </a:r>
            <a:endParaRPr lang="x-none" dirty="0"/>
          </a:p>
          <a:p>
            <a:pPr lvl="1"/>
            <a:r>
              <a:rPr lang="bg-BG" b="1" dirty="0" smtClean="0"/>
              <a:t>Надробен спанак</a:t>
            </a:r>
            <a:r>
              <a:rPr lang="sr-Latn-CS" b="1" dirty="0" smtClean="0"/>
              <a:t> – </a:t>
            </a:r>
            <a:r>
              <a:rPr lang="bg-BG" b="1" dirty="0" smtClean="0"/>
              <a:t>на парченца ОТ</a:t>
            </a:r>
            <a:r>
              <a:rPr lang="sr-Latn-CS" dirty="0" smtClean="0"/>
              <a:t> </a:t>
            </a:r>
            <a:r>
              <a:rPr lang="sr-Latn-CS" dirty="0"/>
              <a:t>10 </a:t>
            </a:r>
            <a:r>
              <a:rPr lang="sr-Latn-CS" dirty="0" smtClean="0"/>
              <a:t>mm</a:t>
            </a:r>
            <a:r>
              <a:rPr lang="bg-BG" dirty="0" smtClean="0"/>
              <a:t> и по-малки</a:t>
            </a:r>
            <a:endParaRPr lang="x-none" dirty="0"/>
          </a:p>
          <a:p>
            <a:pPr lvl="1"/>
            <a:r>
              <a:rPr lang="bg-BG" b="1" dirty="0" smtClean="0"/>
              <a:t>Пюре спанак</a:t>
            </a:r>
            <a:r>
              <a:rPr lang="sr-Latn-CS" b="1" dirty="0" smtClean="0"/>
              <a:t> – </a:t>
            </a:r>
            <a:r>
              <a:rPr lang="bg-BG" b="1" dirty="0" smtClean="0"/>
              <a:t>пасиран спанак с парченца по-малки от</a:t>
            </a:r>
            <a:r>
              <a:rPr lang="sr-Latn-CS" dirty="0" smtClean="0"/>
              <a:t> 3 </a:t>
            </a:r>
            <a:r>
              <a:rPr lang="sr-Latn-CS" dirty="0"/>
              <a:t>mm</a:t>
            </a:r>
            <a:endParaRPr lang="x-none" dirty="0"/>
          </a:p>
          <a:p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Бланширането на спанака става с непрекъснато действащи</a:t>
            </a:r>
            <a:r>
              <a:rPr lang="sr-Latn-CS" dirty="0" smtClean="0"/>
              <a:t>,</a:t>
            </a:r>
            <a:r>
              <a:rPr lang="bg-BG" dirty="0" smtClean="0"/>
              <a:t> специални бланшори с директно нагряване с пара.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Режимът на бланширане е при температури от </a:t>
            </a:r>
            <a:r>
              <a:rPr lang="sr-Latn-CS" dirty="0" smtClean="0"/>
              <a:t>90 </a:t>
            </a:r>
            <a:r>
              <a:rPr lang="sr-Latn-CS" baseline="30000" dirty="0" smtClean="0"/>
              <a:t>o</a:t>
            </a:r>
            <a:r>
              <a:rPr lang="sr-Latn-CS" dirty="0" smtClean="0"/>
              <a:t>C</a:t>
            </a:r>
            <a:r>
              <a:rPr lang="bg-BG" dirty="0" smtClean="0"/>
              <a:t> за около 3 до 5 минути.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Замразеният спанак се съхранява при температури от</a:t>
            </a:r>
            <a:r>
              <a:rPr lang="sr-Latn-CS" dirty="0" smtClean="0"/>
              <a:t> </a:t>
            </a:r>
            <a:r>
              <a:rPr lang="sr-Latn-CS" dirty="0"/>
              <a:t>- 20 </a:t>
            </a:r>
            <a:r>
              <a:rPr lang="sr-Latn-CS" baseline="30000" dirty="0"/>
              <a:t>o</a:t>
            </a:r>
            <a:r>
              <a:rPr lang="sr-Latn-CS" dirty="0"/>
              <a:t>C </a:t>
            </a:r>
            <a:r>
              <a:rPr lang="bg-BG" dirty="0" smtClean="0"/>
              <a:t>в продължение на около 12 месеца</a:t>
            </a:r>
            <a:r>
              <a:rPr lang="sr-Latn-CS" dirty="0" smtClean="0"/>
              <a:t>.</a:t>
            </a:r>
            <a:endParaRPr lang="x-none" dirty="0"/>
          </a:p>
          <a:p>
            <a:r>
              <a:rPr lang="sr-Latn-CS" dirty="0"/>
              <a:t> </a:t>
            </a:r>
            <a:r>
              <a:rPr lang="bg-BG" dirty="0" smtClean="0"/>
              <a:t>Технологичните стъпки за подготовката на спанак се виждат от следната блок схема:</a:t>
            </a:r>
            <a:r>
              <a:rPr lang="sr-Latn-CS" dirty="0" smtClean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3376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43" y="0"/>
            <a:ext cx="504031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08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3" y="535459"/>
            <a:ext cx="10058400" cy="608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0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97" y="1785708"/>
            <a:ext cx="4344006" cy="328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165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Кореноплодни</a:t>
            </a:r>
            <a:endParaRPr lang="x-non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r>
              <a:rPr lang="sr-Latn-CS" dirty="0"/>
              <a:t>- </a:t>
            </a:r>
            <a:r>
              <a:rPr lang="bg-BG" dirty="0" smtClean="0"/>
              <a:t>От тази група зеленчуци се замразяват най-вече</a:t>
            </a:r>
            <a:r>
              <a:rPr lang="sr-Latn-CS" dirty="0" smtClean="0"/>
              <a:t>: </a:t>
            </a:r>
            <a:r>
              <a:rPr lang="bg-BG" dirty="0" smtClean="0"/>
              <a:t>моркови</a:t>
            </a:r>
            <a:r>
              <a:rPr lang="sr-Latn-CS" dirty="0" smtClean="0"/>
              <a:t>, </a:t>
            </a:r>
            <a:r>
              <a:rPr lang="bg-BG" dirty="0" smtClean="0"/>
              <a:t>целина</a:t>
            </a:r>
            <a:r>
              <a:rPr lang="sr-Latn-CS" dirty="0" smtClean="0"/>
              <a:t>, </a:t>
            </a:r>
            <a:r>
              <a:rPr lang="bg-BG" dirty="0" smtClean="0"/>
              <a:t>картоф</a:t>
            </a:r>
            <a:r>
              <a:rPr lang="sr-Latn-CS" dirty="0" smtClean="0"/>
              <a:t>, </a:t>
            </a:r>
            <a:r>
              <a:rPr lang="bg-BG" dirty="0" smtClean="0"/>
              <a:t>при необходимост и цвекло</a:t>
            </a:r>
            <a:r>
              <a:rPr lang="sr-Latn-CS" dirty="0" smtClean="0"/>
              <a:t>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Технологичният процес за подготовка и замразяване на кореноплодни зеленчуци е покацан на приложената схема.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При подготовката на кореноплодите основните операции са белене, рязане и бланширане.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Обелването обикновено става термо физически, режат се на кубчета, ивици или сегменти, а </a:t>
            </a:r>
            <a:r>
              <a:rPr lang="sr-Latn-CS" dirty="0" smtClean="0"/>
              <a:t> </a:t>
            </a:r>
            <a:r>
              <a:rPr lang="bg-BG" dirty="0" smtClean="0"/>
              <a:t>бланширането става в непрекъснато действащи бланшори при температури от 88 С до 90 С за време от 3 до 6 минути</a:t>
            </a:r>
            <a:r>
              <a:rPr lang="sr-Latn-CS" dirty="0" smtClean="0"/>
              <a:t>.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92947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0173"/>
            <a:ext cx="10515600" cy="6136191"/>
          </a:xfrm>
        </p:spPr>
        <p:txBody>
          <a:bodyPr>
            <a:normAutofit/>
          </a:bodyPr>
          <a:lstStyle/>
          <a:p>
            <a:r>
              <a:rPr lang="bg-BG" dirty="0" smtClean="0"/>
              <a:t>Според сходството си и</a:t>
            </a:r>
            <a:r>
              <a:rPr lang="sr-Latn-CS" dirty="0" smtClean="0"/>
              <a:t> </a:t>
            </a:r>
            <a:r>
              <a:rPr lang="bg-BG" dirty="0" smtClean="0"/>
              <a:t>ботаническите характеристики</a:t>
            </a:r>
            <a:r>
              <a:rPr lang="sr-Latn-CS" dirty="0" smtClean="0"/>
              <a:t>,</a:t>
            </a:r>
            <a:r>
              <a:rPr lang="bg-BG" dirty="0" smtClean="0"/>
              <a:t> хранителната и физиологична стойност е приета следната класификация на зеленчуците: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кореноплодни</a:t>
            </a:r>
            <a:r>
              <a:rPr lang="sr-Latn-CS" b="1" dirty="0" smtClean="0"/>
              <a:t> (</a:t>
            </a:r>
            <a:r>
              <a:rPr lang="bg-BG" b="1" dirty="0" smtClean="0"/>
              <a:t>моркови</a:t>
            </a:r>
            <a:r>
              <a:rPr lang="sr-Latn-CS" b="1" dirty="0" smtClean="0"/>
              <a:t>, </a:t>
            </a:r>
            <a:r>
              <a:rPr lang="bg-BG" b="1" dirty="0" smtClean="0"/>
              <a:t>цвекло</a:t>
            </a:r>
            <a:r>
              <a:rPr lang="sr-Latn-CS" b="1" dirty="0" smtClean="0"/>
              <a:t>, </a:t>
            </a:r>
            <a:r>
              <a:rPr lang="bg-BG" b="1" dirty="0" smtClean="0"/>
              <a:t>целина</a:t>
            </a:r>
            <a:r>
              <a:rPr lang="sr-Latn-CS" b="1" dirty="0" smtClean="0"/>
              <a:t>, </a:t>
            </a:r>
            <a:r>
              <a:rPr lang="bg-BG" b="1" dirty="0" smtClean="0"/>
              <a:t>пащърнак</a:t>
            </a:r>
            <a:r>
              <a:rPr lang="sr-Latn-CS" b="1" dirty="0" smtClean="0"/>
              <a:t>, </a:t>
            </a:r>
            <a:r>
              <a:rPr lang="bg-BG" b="1" dirty="0" smtClean="0"/>
              <a:t>картофи</a:t>
            </a:r>
            <a:r>
              <a:rPr lang="sr-Latn-CS" b="1" dirty="0" smtClean="0"/>
              <a:t>)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лукови</a:t>
            </a:r>
            <a:r>
              <a:rPr lang="sr-Latn-CS" b="1" dirty="0" smtClean="0"/>
              <a:t> (</a:t>
            </a:r>
            <a:r>
              <a:rPr lang="bg-BG" b="1" dirty="0" smtClean="0"/>
              <a:t>кромид, чесън, праз</a:t>
            </a:r>
            <a:r>
              <a:rPr lang="sr-Latn-CS" b="1" dirty="0" smtClean="0"/>
              <a:t>)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стеблени</a:t>
            </a:r>
            <a:r>
              <a:rPr lang="sr-Latn-CS" b="1" dirty="0" smtClean="0"/>
              <a:t> (</a:t>
            </a:r>
            <a:r>
              <a:rPr lang="bg-BG" b="1" dirty="0" smtClean="0"/>
              <a:t>аспержи</a:t>
            </a:r>
            <a:r>
              <a:rPr lang="sr-Latn-CS" b="1" dirty="0" smtClean="0"/>
              <a:t>)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листни</a:t>
            </a:r>
            <a:r>
              <a:rPr lang="sr-Latn-CS" b="1" dirty="0" smtClean="0"/>
              <a:t> (</a:t>
            </a:r>
            <a:r>
              <a:rPr lang="bg-BG" b="1" dirty="0" smtClean="0"/>
              <a:t>спанак</a:t>
            </a:r>
            <a:r>
              <a:rPr lang="sr-Latn-CS" b="1" dirty="0" smtClean="0"/>
              <a:t>, </a:t>
            </a:r>
            <a:r>
              <a:rPr lang="bg-BG" b="1" dirty="0" smtClean="0"/>
              <a:t>салата</a:t>
            </a:r>
            <a:r>
              <a:rPr lang="sr-Latn-CS" b="1" dirty="0" smtClean="0"/>
              <a:t>, </a:t>
            </a:r>
            <a:r>
              <a:rPr lang="bg-BG" b="1" dirty="0" smtClean="0"/>
              <a:t>зеле</a:t>
            </a:r>
            <a:r>
              <a:rPr lang="sr-Latn-CS" b="1" dirty="0" smtClean="0"/>
              <a:t>, </a:t>
            </a:r>
            <a:r>
              <a:rPr lang="bg-BG" b="1" dirty="0" smtClean="0"/>
              <a:t>цветно зеле</a:t>
            </a:r>
            <a:r>
              <a:rPr lang="sr-Latn-CS" b="1" dirty="0" smtClean="0"/>
              <a:t>, </a:t>
            </a:r>
            <a:r>
              <a:rPr lang="bg-BG" b="1" dirty="0" smtClean="0"/>
              <a:t>листа от целина и магданоз</a:t>
            </a:r>
            <a:r>
              <a:rPr lang="sr-Latn-CS" b="1" dirty="0" smtClean="0"/>
              <a:t>)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цветни</a:t>
            </a:r>
            <a:r>
              <a:rPr lang="sr-Latn-CS" b="1" dirty="0" smtClean="0"/>
              <a:t> (</a:t>
            </a:r>
            <a:r>
              <a:rPr lang="bg-BG" b="1" dirty="0" smtClean="0"/>
              <a:t>карфиол</a:t>
            </a:r>
            <a:r>
              <a:rPr lang="sr-Latn-CS" b="1" dirty="0" smtClean="0"/>
              <a:t>, </a:t>
            </a:r>
            <a:r>
              <a:rPr lang="bg-BG" b="1" dirty="0" smtClean="0"/>
              <a:t>броколи</a:t>
            </a:r>
            <a:r>
              <a:rPr lang="sr-Latn-CS" b="1" dirty="0" smtClean="0"/>
              <a:t>, </a:t>
            </a:r>
            <a:r>
              <a:rPr lang="bg-BG" b="1" dirty="0" smtClean="0"/>
              <a:t>артишок</a:t>
            </a:r>
            <a:r>
              <a:rPr lang="sr-Latn-CS" b="1" dirty="0" smtClean="0"/>
              <a:t>)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семенни и плодови</a:t>
            </a:r>
            <a:r>
              <a:rPr lang="sr-Latn-CS" b="1" dirty="0" smtClean="0"/>
              <a:t> (</a:t>
            </a:r>
            <a:r>
              <a:rPr lang="bg-BG" b="1" dirty="0" smtClean="0"/>
              <a:t>грах</a:t>
            </a:r>
            <a:r>
              <a:rPr lang="sr-Latn-CS" b="1" dirty="0" smtClean="0"/>
              <a:t>, </a:t>
            </a:r>
            <a:r>
              <a:rPr lang="bg-BG" b="1" dirty="0" smtClean="0"/>
              <a:t>зелен фасул</a:t>
            </a:r>
            <a:r>
              <a:rPr lang="sr-Latn-CS" b="1" dirty="0" smtClean="0"/>
              <a:t>, </a:t>
            </a:r>
            <a:r>
              <a:rPr lang="bg-BG" b="1" dirty="0" smtClean="0"/>
              <a:t>домат</a:t>
            </a:r>
            <a:r>
              <a:rPr lang="sr-Latn-CS" b="1" dirty="0" smtClean="0"/>
              <a:t>, </a:t>
            </a:r>
            <a:r>
              <a:rPr lang="bg-BG" b="1" dirty="0" smtClean="0"/>
              <a:t>патладжан</a:t>
            </a:r>
            <a:r>
              <a:rPr lang="sr-Latn-CS" b="1" dirty="0" smtClean="0"/>
              <a:t>, </a:t>
            </a:r>
            <a:r>
              <a:rPr lang="bg-BG" b="1" dirty="0" smtClean="0"/>
              <a:t>чушка</a:t>
            </a:r>
            <a:r>
              <a:rPr lang="sr-Latn-CS" b="1" dirty="0" smtClean="0"/>
              <a:t>, </a:t>
            </a:r>
            <a:r>
              <a:rPr lang="bg-BG" b="1" dirty="0" smtClean="0"/>
              <a:t>тиквички</a:t>
            </a:r>
            <a:r>
              <a:rPr lang="sr-Latn-CS" b="1" dirty="0" smtClean="0"/>
              <a:t>, </a:t>
            </a:r>
            <a:r>
              <a:rPr lang="bg-BG" b="1" dirty="0" smtClean="0"/>
              <a:t>краставици</a:t>
            </a:r>
            <a:r>
              <a:rPr lang="sr-Latn-CS" b="1" dirty="0" smtClean="0"/>
              <a:t>, </a:t>
            </a:r>
            <a:r>
              <a:rPr lang="bg-BG" b="1" dirty="0" smtClean="0"/>
              <a:t>диня и пъпеш</a:t>
            </a:r>
            <a:r>
              <a:rPr lang="sr-Latn-CS" b="1" dirty="0" smtClean="0"/>
              <a:t>, </a:t>
            </a:r>
            <a:r>
              <a:rPr lang="bg-BG" b="1" dirty="0" smtClean="0"/>
              <a:t>сладка царевица</a:t>
            </a:r>
            <a:r>
              <a:rPr lang="sr-Latn-CS" b="1" dirty="0" smtClean="0"/>
              <a:t>)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сухи бобови</a:t>
            </a:r>
            <a:r>
              <a:rPr lang="sr-Latn-CS" b="1" dirty="0" smtClean="0"/>
              <a:t> (</a:t>
            </a:r>
            <a:r>
              <a:rPr lang="bg-BG" b="1" dirty="0" smtClean="0"/>
              <a:t>зрял фасул</a:t>
            </a:r>
            <a:r>
              <a:rPr lang="sr-Latn-CS" b="1" dirty="0" smtClean="0"/>
              <a:t>, </a:t>
            </a:r>
            <a:r>
              <a:rPr lang="bg-BG" b="1" dirty="0" smtClean="0"/>
              <a:t>леща</a:t>
            </a:r>
            <a:r>
              <a:rPr lang="sr-Latn-CS" b="1" dirty="0" smtClean="0"/>
              <a:t>, </a:t>
            </a:r>
            <a:r>
              <a:rPr lang="bg-BG" b="1" dirty="0" smtClean="0"/>
              <a:t>сух грах</a:t>
            </a:r>
            <a:r>
              <a:rPr lang="sr-Latn-CS" b="1" dirty="0" smtClean="0"/>
              <a:t>)</a:t>
            </a:r>
            <a:r>
              <a:rPr lang="sr-Latn-CS" dirty="0"/>
              <a:t> 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445099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38" y="0"/>
            <a:ext cx="49267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1969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39" y="0"/>
            <a:ext cx="571212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082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26733"/>
            <a:ext cx="6771475" cy="6831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516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sr-Latn-CS" dirty="0"/>
              <a:t>-  </a:t>
            </a:r>
            <a:r>
              <a:rPr lang="bg-BG" dirty="0" smtClean="0"/>
              <a:t>Производството и редовното снабдяване на потребителя със свежи зеленчуци през цялата година е свързано преди всичко със сезонното производство, а така също и със свойството на зеленчуците да се развалят бързо, тъй като те са с високо съдържание на вода и спадат към бързо развалящите се видове. 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технологичния процес производството и преработката на зеленчуци неминуемо включва адекватен процес на консервиране на зеленчуците</a:t>
            </a:r>
            <a:r>
              <a:rPr lang="en-US" dirty="0" smtClean="0"/>
              <a:t> /</a:t>
            </a:r>
            <a:r>
              <a:rPr lang="bg-BG" dirty="0" smtClean="0"/>
              <a:t>запазване/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411198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24" y="453080"/>
            <a:ext cx="10515600" cy="6127704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Зеленчуците, предназначени за индустриална преработка трябва да отговарят на следните условия: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да са в оптимална фаза на зрелост и да са свежи</a:t>
            </a:r>
            <a:r>
              <a:rPr lang="sr-Latn-CS" b="1" dirty="0" smtClean="0"/>
              <a:t>  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да не са мръсни, влажни или загнили</a:t>
            </a:r>
            <a:r>
              <a:rPr lang="sr-Latn-CS" b="1" dirty="0" smtClean="0"/>
              <a:t> 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да не съдържат остатъци от пестициди в количества, които са опасни за здравето на потребителя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да нямат лош мирис и да не съдържат странни примеси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да не са наранени или повредени така, че да се повреди крайното им качество</a:t>
            </a:r>
            <a:endParaRPr lang="x-none" dirty="0"/>
          </a:p>
          <a:p>
            <a:endParaRPr lang="x-none" dirty="0"/>
          </a:p>
          <a:p>
            <a:r>
              <a:rPr lang="sr-Latn-CS" dirty="0"/>
              <a:t>-  </a:t>
            </a:r>
            <a:r>
              <a:rPr lang="bg-BG" dirty="0" smtClean="0"/>
              <a:t>От технологична и физиологична гледна точка</a:t>
            </a:r>
            <a:r>
              <a:rPr lang="sr-Latn-CS" dirty="0" smtClean="0"/>
              <a:t>, </a:t>
            </a:r>
            <a:r>
              <a:rPr lang="bg-BG" dirty="0" smtClean="0"/>
              <a:t>много видове зеленчуци днес се консервират качествено при ниски температури, използвайки метода замразяване.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Днес се приема</a:t>
            </a:r>
            <a:r>
              <a:rPr lang="sr-Latn-CS" dirty="0" smtClean="0"/>
              <a:t>,</a:t>
            </a:r>
            <a:r>
              <a:rPr lang="bg-BG" dirty="0" smtClean="0"/>
              <a:t> че замразяването е един от най-качествените начини за консервиране на зеленчуци.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зависимост от физиологическите особености</a:t>
            </a:r>
            <a:r>
              <a:rPr lang="sr-Latn-CS" dirty="0" smtClean="0"/>
              <a:t>,</a:t>
            </a:r>
            <a:r>
              <a:rPr lang="bg-BG" dirty="0" smtClean="0"/>
              <a:t> консистенцията и формата на плода, фазата на зрелост, предназначението и т.н зеленчуците могат да се замразяват в три категории:</a:t>
            </a:r>
            <a:endParaRPr lang="x-none" dirty="0"/>
          </a:p>
          <a:p>
            <a:r>
              <a:rPr lang="sr-Latn-CS" b="1" dirty="0"/>
              <a:t>- </a:t>
            </a:r>
            <a:r>
              <a:rPr lang="bg-BG" b="1" dirty="0" smtClean="0"/>
              <a:t>индивидуално замразени цели зеленчуци</a:t>
            </a:r>
            <a:r>
              <a:rPr lang="sr-Latn-CS" dirty="0" smtClean="0"/>
              <a:t>: </a:t>
            </a:r>
            <a:r>
              <a:rPr lang="bg-BG" dirty="0" smtClean="0"/>
              <a:t>зърно грах и сладка царевица</a:t>
            </a:r>
            <a:r>
              <a:rPr lang="sr-Latn-CS" dirty="0" smtClean="0"/>
              <a:t>, </a:t>
            </a:r>
            <a:r>
              <a:rPr lang="bg-BG" dirty="0" smtClean="0"/>
              <a:t>цяла чушка</a:t>
            </a:r>
            <a:r>
              <a:rPr lang="sr-Latn-CS" dirty="0" smtClean="0"/>
              <a:t>, </a:t>
            </a:r>
            <a:r>
              <a:rPr lang="bg-BG" dirty="0" smtClean="0"/>
              <a:t>брюкселско зеле, цели гъби и т.н</a:t>
            </a:r>
            <a:endParaRPr lang="x-none" dirty="0"/>
          </a:p>
          <a:p>
            <a:r>
              <a:rPr lang="sr-Latn-CS" dirty="0"/>
              <a:t>- </a:t>
            </a:r>
            <a:r>
              <a:rPr lang="bg-BG" b="1" dirty="0" smtClean="0"/>
              <a:t>рязани зеленчуци, индивидуално замразени</a:t>
            </a:r>
            <a:r>
              <a:rPr lang="sr-Latn-CS" dirty="0" smtClean="0"/>
              <a:t>: </a:t>
            </a:r>
            <a:r>
              <a:rPr lang="bg-BG" dirty="0" smtClean="0"/>
              <a:t>рязан зелен фасул</a:t>
            </a:r>
            <a:r>
              <a:rPr lang="sr-Latn-CS" dirty="0" smtClean="0"/>
              <a:t>, </a:t>
            </a:r>
            <a:r>
              <a:rPr lang="bg-BG" dirty="0" smtClean="0"/>
              <a:t>рязана чушка</a:t>
            </a:r>
            <a:r>
              <a:rPr lang="sr-Latn-CS" dirty="0" smtClean="0"/>
              <a:t>, </a:t>
            </a:r>
            <a:r>
              <a:rPr lang="bg-BG" dirty="0" smtClean="0"/>
              <a:t>рязани кореноплодни зеленчуци</a:t>
            </a:r>
            <a:r>
              <a:rPr lang="sr-Latn-CS" dirty="0" smtClean="0"/>
              <a:t>, r</a:t>
            </a:r>
            <a:r>
              <a:rPr lang="bg-BG" dirty="0" smtClean="0"/>
              <a:t>рязан кромид, праз, рязани гъби и др.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b="1" dirty="0" smtClean="0"/>
              <a:t>надробени замразени зеленчуци </a:t>
            </a:r>
            <a:r>
              <a:rPr lang="sr-Latn-CS" b="1" dirty="0" smtClean="0"/>
              <a:t> (</a:t>
            </a:r>
            <a:r>
              <a:rPr lang="bg-BG" b="1" dirty="0" smtClean="0"/>
              <a:t>каша</a:t>
            </a:r>
            <a:r>
              <a:rPr lang="sr-Latn-CS" b="1" dirty="0" smtClean="0"/>
              <a:t>)</a:t>
            </a:r>
            <a:r>
              <a:rPr lang="sr-Latn-CS" dirty="0" smtClean="0"/>
              <a:t>: </a:t>
            </a:r>
            <a:r>
              <a:rPr lang="bg-BG" dirty="0" smtClean="0"/>
              <a:t>спанак</a:t>
            </a:r>
            <a:r>
              <a:rPr lang="sr-Latn-CS" dirty="0" smtClean="0"/>
              <a:t>, </a:t>
            </a:r>
            <a:r>
              <a:rPr lang="bg-BG" dirty="0" smtClean="0"/>
              <a:t>чушка</a:t>
            </a:r>
            <a:r>
              <a:rPr lang="sr-Latn-CS" dirty="0" smtClean="0"/>
              <a:t>, </a:t>
            </a:r>
            <a:r>
              <a:rPr lang="bg-BG" dirty="0" smtClean="0"/>
              <a:t>моркови</a:t>
            </a:r>
            <a:r>
              <a:rPr lang="sr-Latn-CS" dirty="0" smtClean="0"/>
              <a:t>, </a:t>
            </a:r>
            <a:r>
              <a:rPr lang="bg-BG" dirty="0" smtClean="0"/>
              <a:t>домати</a:t>
            </a:r>
            <a:r>
              <a:rPr lang="sr-Latn-CS" dirty="0" smtClean="0"/>
              <a:t>, </a:t>
            </a:r>
            <a:r>
              <a:rPr lang="bg-BG" dirty="0" smtClean="0"/>
              <a:t>тиква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29031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3697"/>
            <a:ext cx="10515600" cy="5633266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-  </a:t>
            </a:r>
            <a:r>
              <a:rPr lang="bg-BG" dirty="0" smtClean="0"/>
              <a:t>В технологичния процес за подготовка на зеленчуци за замразяване за всеки вид има специфични особености, както и за определени категории.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Включват се различни технологични операции, които отделят чужди тела, отделят се зеленчуци, негодни за преработка,  редуцират се микроорганизмите и се дезактивира ензимната система, развиват се позитивни органолептични свойства и други.</a:t>
            </a:r>
            <a:r>
              <a:rPr lang="sr-Latn-CS" dirty="0" smtClean="0"/>
              <a:t> </a:t>
            </a:r>
          </a:p>
          <a:p>
            <a:r>
              <a:rPr lang="sr-Latn-CS" dirty="0" smtClean="0"/>
              <a:t>- </a:t>
            </a:r>
            <a:r>
              <a:rPr lang="bg-BG" dirty="0" smtClean="0"/>
              <a:t>Това се постига чрез включване на различни технологични операции като</a:t>
            </a:r>
            <a:r>
              <a:rPr lang="sr-Latn-CS" dirty="0" smtClean="0"/>
              <a:t>: </a:t>
            </a:r>
            <a:r>
              <a:rPr lang="bg-BG" dirty="0" smtClean="0"/>
              <a:t>миене и селектиране</a:t>
            </a:r>
            <a:r>
              <a:rPr lang="sr-Latn-CS" dirty="0" smtClean="0"/>
              <a:t>, </a:t>
            </a:r>
            <a:r>
              <a:rPr lang="bg-BG" dirty="0" smtClean="0"/>
              <a:t>калибриране</a:t>
            </a:r>
            <a:r>
              <a:rPr lang="sr-Latn-CS" dirty="0" smtClean="0"/>
              <a:t>, </a:t>
            </a:r>
            <a:r>
              <a:rPr lang="bg-BG" dirty="0" smtClean="0"/>
              <a:t>белене</a:t>
            </a:r>
            <a:r>
              <a:rPr lang="sr-Latn-CS" dirty="0" smtClean="0"/>
              <a:t> </a:t>
            </a:r>
            <a:r>
              <a:rPr lang="sr-Latn-CS" dirty="0"/>
              <a:t>, </a:t>
            </a:r>
            <a:r>
              <a:rPr lang="bg-BG" dirty="0" smtClean="0"/>
              <a:t>рязане</a:t>
            </a:r>
            <a:r>
              <a:rPr lang="sr-Latn-CS" dirty="0" smtClean="0"/>
              <a:t>, </a:t>
            </a:r>
            <a:r>
              <a:rPr lang="bg-BG" dirty="0" smtClean="0"/>
              <a:t>първична термична обработка</a:t>
            </a:r>
            <a:r>
              <a:rPr lang="sr-Latn-CS" dirty="0" smtClean="0"/>
              <a:t> (</a:t>
            </a:r>
            <a:r>
              <a:rPr lang="bg-BG" dirty="0" smtClean="0"/>
              <a:t>бланширане</a:t>
            </a:r>
            <a:r>
              <a:rPr lang="sr-Latn-CS" dirty="0" smtClean="0"/>
              <a:t>), </a:t>
            </a:r>
            <a:r>
              <a:rPr lang="bg-BG" dirty="0" smtClean="0"/>
              <a:t>пасиране и др</a:t>
            </a:r>
            <a:r>
              <a:rPr lang="sr-Latn-CS" dirty="0" smtClean="0"/>
              <a:t>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Значението на замразените зеленчуци за здравословното хранене и икономическият аспект на тяхното производство са причина за интензивен развой на технологичния процес в взаимодействие с науката и практиката.</a:t>
            </a:r>
            <a:r>
              <a:rPr lang="sr-Latn-CS" dirty="0" smtClean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82220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622"/>
            <a:ext cx="10515600" cy="5227033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/>
              <a:t>-  Spada u grupu najbolje proučenih biljnih vrsta sa preko 5000 stvorenih sorti. 	</a:t>
            </a:r>
            <a:endParaRPr lang="sr-Latn-CS" dirty="0" smtClean="0"/>
          </a:p>
          <a:p>
            <a:r>
              <a:rPr lang="sr-Latn-CS" dirty="0" smtClean="0"/>
              <a:t>- </a:t>
            </a:r>
            <a:r>
              <a:rPr lang="bg-BG" dirty="0" smtClean="0"/>
              <a:t>спада към групата на най-познатите видове, известни са повече от 5000 сорта</a:t>
            </a:r>
          </a:p>
          <a:p>
            <a:r>
              <a:rPr lang="bg-BG" dirty="0" smtClean="0"/>
              <a:t>- отглежда се при умерен континетален климат с динамика на реколтата – при условията на Балканите – 22 – 25 – 30 дни в зависимост от сортовете – ранен, средно късен и късен, динамиката на сеитбата и надморската височина.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нашите региони</a:t>
            </a:r>
            <a:r>
              <a:rPr lang="sr-Latn-CS" dirty="0" smtClean="0"/>
              <a:t> (</a:t>
            </a:r>
            <a:r>
              <a:rPr lang="bg-BG" dirty="0" smtClean="0"/>
              <a:t>днес неминуемо се използва система за напояване</a:t>
            </a:r>
            <a:r>
              <a:rPr lang="sr-Latn-CS" dirty="0" smtClean="0"/>
              <a:t>) </a:t>
            </a:r>
            <a:r>
              <a:rPr lang="bg-BG" dirty="0" smtClean="0"/>
              <a:t>се постига добив от </a:t>
            </a:r>
            <a:r>
              <a:rPr lang="sr-Latn-CS" dirty="0" smtClean="0"/>
              <a:t>6 </a:t>
            </a:r>
            <a:r>
              <a:rPr lang="bg-BG" dirty="0" smtClean="0"/>
              <a:t>до</a:t>
            </a:r>
            <a:r>
              <a:rPr lang="sr-Latn-CS" dirty="0" smtClean="0"/>
              <a:t> </a:t>
            </a:r>
            <a:r>
              <a:rPr lang="sr-Latn-CS" dirty="0"/>
              <a:t>10 </a:t>
            </a:r>
            <a:r>
              <a:rPr lang="sr-Latn-CS" dirty="0" smtClean="0"/>
              <a:t>t/ha</a:t>
            </a:r>
            <a:r>
              <a:rPr lang="bg-BG" dirty="0" smtClean="0"/>
              <a:t> грах</a:t>
            </a:r>
            <a:r>
              <a:rPr lang="sr-Latn-CS" dirty="0" smtClean="0"/>
              <a:t>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Младото зърно грах се отличава с висока хранителна стойност и широка употреба за качественото хранене.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За запазване на граха посредсвом замразяване са подходящи ситно сърнести сортове с уеднаквени размери и тендерометрия от около</a:t>
            </a:r>
            <a:r>
              <a:rPr lang="sr-Latn-CS" dirty="0" smtClean="0"/>
              <a:t> </a:t>
            </a:r>
            <a:r>
              <a:rPr lang="sr-Latn-CS" dirty="0"/>
              <a:t>120 T°.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Като общо правило се приема, че при всички сортове грах и при всички условия на отглеждане с увеличаване степента на зрелост, се увеличава добива, но се намалява технологичната стойност на зърното.</a:t>
            </a:r>
            <a:r>
              <a:rPr lang="sr-Latn-CS" dirty="0" smtClean="0"/>
              <a:t> </a:t>
            </a:r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В оптимална технологична зрелост</a:t>
            </a:r>
            <a:r>
              <a:rPr lang="sr-Latn-CS" dirty="0" smtClean="0"/>
              <a:t>, </a:t>
            </a:r>
            <a:r>
              <a:rPr lang="bg-BG" dirty="0" smtClean="0"/>
              <a:t>грахът е с най-високо съдържание на захар, приятен сладък вкус и нежна консистенция.  </a:t>
            </a:r>
            <a:endParaRPr lang="x-none" dirty="0"/>
          </a:p>
          <a:p>
            <a:endParaRPr lang="x-non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g-BG" b="1" dirty="0" smtClean="0"/>
              <a:t>Грах</a:t>
            </a:r>
            <a:endParaRPr lang="x-none" b="1" dirty="0"/>
          </a:p>
        </p:txBody>
      </p:sp>
    </p:spTree>
    <p:extLst>
      <p:ext uri="{BB962C8B-B14F-4D97-AF65-F5344CB8AC3E}">
        <p14:creationId xmlns="" xmlns:p14="http://schemas.microsoft.com/office/powerpoint/2010/main" val="227703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3124"/>
            <a:ext cx="10515600" cy="5583839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/>
              <a:t>- </a:t>
            </a:r>
            <a:r>
              <a:rPr lang="bg-BG" dirty="0" smtClean="0"/>
              <a:t>Определяне степента на зрелост на зърното грах е от приоритетно значение и може да се определи : </a:t>
            </a:r>
            <a:r>
              <a:rPr lang="sr-Latn-CS" dirty="0" smtClean="0"/>
              <a:t>  </a:t>
            </a:r>
            <a:endParaRPr lang="x-none" dirty="0"/>
          </a:p>
          <a:p>
            <a:pPr lvl="0"/>
            <a:r>
              <a:rPr lang="bg-BG" b="1" dirty="0" smtClean="0"/>
              <a:t>химически метод</a:t>
            </a:r>
            <a:endParaRPr lang="x-none" dirty="0"/>
          </a:p>
          <a:p>
            <a:pPr lvl="0"/>
            <a:r>
              <a:rPr lang="bg-BG" b="1" dirty="0" smtClean="0"/>
              <a:t>Физически метод</a:t>
            </a:r>
            <a:endParaRPr lang="x-none" dirty="0"/>
          </a:p>
          <a:p>
            <a:pPr lvl="0"/>
            <a:r>
              <a:rPr lang="bg-BG" b="1" dirty="0" smtClean="0"/>
              <a:t>Морфоложки метод</a:t>
            </a:r>
            <a:endParaRPr lang="x-none" dirty="0"/>
          </a:p>
          <a:p>
            <a:endParaRPr lang="x-none" dirty="0"/>
          </a:p>
          <a:p>
            <a:r>
              <a:rPr lang="bg-BG" b="1" dirty="0" smtClean="0"/>
              <a:t>Химически метод</a:t>
            </a:r>
            <a:r>
              <a:rPr lang="sr-Latn-CS" b="1" dirty="0" smtClean="0"/>
              <a:t> –</a:t>
            </a:r>
            <a:r>
              <a:rPr lang="sr-Latn-CS" dirty="0" smtClean="0"/>
              <a:t> </a:t>
            </a:r>
            <a:r>
              <a:rPr lang="bg-BG" dirty="0" smtClean="0"/>
              <a:t>определяне на нишестето</a:t>
            </a:r>
            <a:r>
              <a:rPr lang="sr-Latn-CS" dirty="0" smtClean="0"/>
              <a:t>, </a:t>
            </a:r>
            <a:r>
              <a:rPr lang="bg-BG" dirty="0" smtClean="0"/>
              <a:t>захарта</a:t>
            </a:r>
            <a:r>
              <a:rPr lang="sr-Latn-CS" dirty="0" smtClean="0"/>
              <a:t> </a:t>
            </a:r>
            <a:r>
              <a:rPr lang="bg-BG" dirty="0" smtClean="0"/>
              <a:t>и неразтворимите във вода субстанции </a:t>
            </a:r>
            <a:r>
              <a:rPr lang="sr-Latn-CS" dirty="0" smtClean="0"/>
              <a:t> (</a:t>
            </a:r>
            <a:r>
              <a:rPr lang="en-US" dirty="0" smtClean="0"/>
              <a:t>ANS</a:t>
            </a:r>
            <a:r>
              <a:rPr lang="sr-Latn-CS" dirty="0" smtClean="0"/>
              <a:t>)</a:t>
            </a:r>
            <a:endParaRPr lang="x-none" dirty="0"/>
          </a:p>
          <a:p>
            <a:r>
              <a:rPr lang="bg-BG" b="1" dirty="0" smtClean="0"/>
              <a:t>Физически метод</a:t>
            </a:r>
            <a:r>
              <a:rPr lang="sr-Latn-CS" dirty="0" smtClean="0"/>
              <a:t> – </a:t>
            </a:r>
            <a:r>
              <a:rPr lang="bg-BG" dirty="0" smtClean="0"/>
              <a:t>определяне на физическата маса и степента на твърдост</a:t>
            </a:r>
            <a:r>
              <a:rPr lang="sr-Latn-CS" dirty="0" smtClean="0"/>
              <a:t> </a:t>
            </a:r>
            <a:r>
              <a:rPr lang="bg-BG" dirty="0" smtClean="0"/>
              <a:t>по тендерометрия</a:t>
            </a:r>
            <a:endParaRPr lang="x-none" dirty="0"/>
          </a:p>
          <a:p>
            <a:r>
              <a:rPr lang="bg-BG" b="1" dirty="0" smtClean="0"/>
              <a:t>Морфоложки метод</a:t>
            </a:r>
            <a:r>
              <a:rPr lang="sr-Latn-CS" dirty="0" smtClean="0"/>
              <a:t> – </a:t>
            </a:r>
            <a:r>
              <a:rPr lang="bg-BG" dirty="0" smtClean="0"/>
              <a:t>съотношение зърно</a:t>
            </a:r>
            <a:r>
              <a:rPr lang="sr-Latn-CS" dirty="0" smtClean="0"/>
              <a:t> </a:t>
            </a:r>
            <a:r>
              <a:rPr lang="sr-Latn-CS" dirty="0"/>
              <a:t>: </a:t>
            </a:r>
            <a:r>
              <a:rPr lang="bg-BG" dirty="0" smtClean="0"/>
              <a:t>шушулка</a:t>
            </a:r>
            <a:endParaRPr lang="x-none" dirty="0"/>
          </a:p>
          <a:p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Ако се наложи зърното грах може да се съхранява няколки дни да се съхранява при температури от 0-2 </a:t>
            </a:r>
            <a:r>
              <a:rPr lang="en-US" dirty="0" smtClean="0"/>
              <a:t>C </a:t>
            </a:r>
            <a:r>
              <a:rPr lang="bg-BG" dirty="0" smtClean="0"/>
              <a:t>и относителна влажност от</a:t>
            </a:r>
            <a:r>
              <a:rPr lang="sr-Latn-CS" dirty="0" smtClean="0"/>
              <a:t> </a:t>
            </a:r>
            <a:r>
              <a:rPr lang="sr-Latn-CS" dirty="0"/>
              <a:t>80-90%.</a:t>
            </a:r>
            <a:endParaRPr lang="x-none" dirty="0"/>
          </a:p>
          <a:p>
            <a:endParaRPr lang="x-none" dirty="0"/>
          </a:p>
          <a:p>
            <a:r>
              <a:rPr lang="sr-Latn-CS" dirty="0"/>
              <a:t>- </a:t>
            </a:r>
            <a:r>
              <a:rPr lang="bg-BG" dirty="0" smtClean="0"/>
              <a:t>процесът на подготовка и замразяване на грах е описан в следната технологична блок схема</a:t>
            </a:r>
            <a:r>
              <a:rPr lang="sr-Latn-CS" dirty="0" smtClean="0"/>
              <a:t>.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43466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746"/>
            <a:ext cx="10515600" cy="56662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CS" dirty="0" smtClean="0"/>
              <a:t> -</a:t>
            </a:r>
            <a:r>
              <a:rPr lang="bg-BG" dirty="0" smtClean="0"/>
              <a:t>Ключовата операция Бланширане се прави за:</a:t>
            </a:r>
            <a:endParaRPr lang="x-none" smtClean="0"/>
          </a:p>
          <a:p>
            <a:pPr lvl="0"/>
            <a:r>
              <a:rPr lang="bg-BG" dirty="0" smtClean="0"/>
              <a:t>Дезактивация на ензимите</a:t>
            </a:r>
            <a:endParaRPr lang="x-none" smtClean="0"/>
          </a:p>
          <a:p>
            <a:pPr lvl="0"/>
            <a:r>
              <a:rPr lang="bg-BG" dirty="0" smtClean="0"/>
              <a:t>Редуциране на микрофлората</a:t>
            </a:r>
            <a:endParaRPr lang="x-none" smtClean="0"/>
          </a:p>
          <a:p>
            <a:pPr lvl="0"/>
            <a:r>
              <a:rPr lang="bg-BG" dirty="0" smtClean="0"/>
              <a:t>Евакуация на въздуха в междуклетъчното пространство</a:t>
            </a:r>
            <a:endParaRPr lang="x-none" smtClean="0"/>
          </a:p>
          <a:p>
            <a:pPr lvl="0"/>
            <a:r>
              <a:rPr lang="bg-BG" dirty="0" smtClean="0"/>
              <a:t>Равномерно омекване на звърното</a:t>
            </a:r>
            <a:endParaRPr lang="x-none" smtClean="0"/>
          </a:p>
          <a:p>
            <a:pPr lvl="0"/>
            <a:r>
              <a:rPr lang="bg-BG" dirty="0" smtClean="0"/>
              <a:t>Получава “по-чист цвят” – (грах,зелен фасул, броколи, карфиол, аспержи)</a:t>
            </a:r>
            <a:endParaRPr lang="x-none" smtClean="0"/>
          </a:p>
          <a:p>
            <a:pPr lvl="0"/>
            <a:r>
              <a:rPr lang="bg-BG" dirty="0" smtClean="0"/>
              <a:t>Премахва вредните субстанции, които дват неприятен вкус и мирис на сурово</a:t>
            </a:r>
            <a:endParaRPr lang="x-none" smtClean="0"/>
          </a:p>
          <a:p>
            <a:pPr lvl="0"/>
            <a:r>
              <a:rPr lang="bg-BG" dirty="0" smtClean="0"/>
              <a:t>Намалява обема на зеленчуците</a:t>
            </a:r>
            <a:endParaRPr lang="x-none" smtClean="0"/>
          </a:p>
          <a:p>
            <a:pPr lvl="0"/>
            <a:r>
              <a:rPr lang="bg-BG" dirty="0" smtClean="0"/>
              <a:t>Намалява загубата на Витамини А,</a:t>
            </a:r>
            <a:r>
              <a:rPr lang="en-US" dirty="0" smtClean="0"/>
              <a:t>B, C </a:t>
            </a:r>
            <a:r>
              <a:rPr lang="bg-BG" dirty="0" smtClean="0"/>
              <a:t>по време на съхранение</a:t>
            </a:r>
            <a:endParaRPr lang="x-none" smtClean="0"/>
          </a:p>
          <a:p>
            <a:r>
              <a:rPr lang="bg-BG" dirty="0" smtClean="0"/>
              <a:t>Най-честия режим на бланширане е при температура от 85-90 </a:t>
            </a:r>
            <a:r>
              <a:rPr lang="en-US" dirty="0" smtClean="0"/>
              <a:t>C</a:t>
            </a:r>
            <a:r>
              <a:rPr lang="bg-BG" dirty="0" smtClean="0"/>
              <a:t> и време от 5 минути, като с епроверява с така наречения тест “пероксидаза”, който трябва да  е негативен.</a:t>
            </a:r>
            <a:r>
              <a:rPr lang="sr-Latn-CS" dirty="0" smtClean="0"/>
              <a:t> </a:t>
            </a:r>
            <a:endParaRPr lang="x-none" smtClean="0"/>
          </a:p>
          <a:p>
            <a:r>
              <a:rPr lang="bg-BG" smtClean="0"/>
              <a:t>Замръзналият </a:t>
            </a:r>
            <a:r>
              <a:rPr lang="bg-BG" dirty="0" smtClean="0"/>
              <a:t>грах се държи в камери до  - 20 </a:t>
            </a:r>
            <a:r>
              <a:rPr lang="en-US" dirty="0" smtClean="0"/>
              <a:t>C</a:t>
            </a:r>
            <a:r>
              <a:rPr lang="bg-BG" dirty="0" smtClean="0"/>
              <a:t> и успешно се съхранява до 12 месеца.</a:t>
            </a:r>
            <a:endParaRPr lang="x-none" smtClean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8371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2112</Words>
  <Application>Microsoft Office PowerPoint</Application>
  <PresentationFormat>Custom</PresentationFormat>
  <Paragraphs>138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ТЕХНОЛОГИЧНИ СТЪПКИ ЗА ПОДГОТОВКА НА  ЗЕЛЕНЧУЦИ ЗА ЗАМРАЗЯВАНЕ</vt:lpstr>
      <vt:lpstr>Подготовка на зеленчуци</vt:lpstr>
      <vt:lpstr>Slide 3</vt:lpstr>
      <vt:lpstr>Slide 4</vt:lpstr>
      <vt:lpstr>Slide 5</vt:lpstr>
      <vt:lpstr>Slide 6</vt:lpstr>
      <vt:lpstr>Грах</vt:lpstr>
      <vt:lpstr>Slide 8</vt:lpstr>
      <vt:lpstr>Slide 9</vt:lpstr>
      <vt:lpstr>Slide 10</vt:lpstr>
      <vt:lpstr>Slide 11</vt:lpstr>
      <vt:lpstr>Slide 12</vt:lpstr>
      <vt:lpstr>Зелен фасул</vt:lpstr>
      <vt:lpstr>Slide 14</vt:lpstr>
      <vt:lpstr>Slide 15</vt:lpstr>
      <vt:lpstr>Сладка царевица</vt:lpstr>
      <vt:lpstr>Slide 17</vt:lpstr>
      <vt:lpstr>Slide 18</vt:lpstr>
      <vt:lpstr>Чушка</vt:lpstr>
      <vt:lpstr>Slide 20</vt:lpstr>
      <vt:lpstr>Slide 21</vt:lpstr>
      <vt:lpstr>Slide 22</vt:lpstr>
      <vt:lpstr>Slide 23</vt:lpstr>
      <vt:lpstr>Спанак</vt:lpstr>
      <vt:lpstr>Slide 25</vt:lpstr>
      <vt:lpstr>Slide 26</vt:lpstr>
      <vt:lpstr>Slide 27</vt:lpstr>
      <vt:lpstr>Slide 28</vt:lpstr>
      <vt:lpstr>Кореноплодни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Zdravko</dc:creator>
  <cp:lastModifiedBy>SPPZRB</cp:lastModifiedBy>
  <cp:revision>41</cp:revision>
  <dcterms:created xsi:type="dcterms:W3CDTF">2014-04-21T07:33:56Z</dcterms:created>
  <dcterms:modified xsi:type="dcterms:W3CDTF">2014-05-12T07:01:14Z</dcterms:modified>
</cp:coreProperties>
</file>