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rabg.com/" TargetMode="External"/><Relationship Id="rId2" Type="http://schemas.openxmlformats.org/officeDocument/2006/relationships/hyperlink" Target="http://www.jbt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Машини за замразяване на плодове и зеленчуци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Иновации в замразяването </a:t>
            </a:r>
          </a:p>
          <a:p>
            <a:pPr>
              <a:buNone/>
            </a:pPr>
            <a:r>
              <a:rPr lang="bg-BG" dirty="0" smtClean="0"/>
              <a:t>	на плодове и зеленчуци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bg-BG" dirty="0" smtClean="0"/>
              <a:t>Трявна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bg-BG" smtClean="0"/>
              <a:t>България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bg-BG" dirty="0" smtClean="0"/>
              <a:t>част</a:t>
            </a:r>
            <a:r>
              <a:rPr lang="en-US" dirty="0" smtClean="0"/>
              <a:t> 2</a:t>
            </a:r>
            <a:endParaRPr lang="en-GB" dirty="0" smtClean="0"/>
          </a:p>
          <a:p>
            <a:endParaRPr lang="bg-BG" dirty="0"/>
          </a:p>
        </p:txBody>
      </p:sp>
      <p:pic>
        <p:nvPicPr>
          <p:cNvPr id="1026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19748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r>
              <a:rPr lang="bg-BG" sz="2400" b="1" dirty="0" smtClean="0"/>
              <a:t>Характеристики и ползи от технологията на бомбардировка с хиляди струи въздушен поток с висока скорост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Frigoscandia</a:t>
            </a:r>
            <a:r>
              <a:rPr lang="en-US" sz="2400" b="1" dirty="0" smtClean="0"/>
              <a:t> Equipment 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endParaRPr lang="bg-BG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sz="2600" i="1" dirty="0" smtClean="0">
                <a:latin typeface="+mj-lt"/>
              </a:rPr>
              <a:t>Времето за замразяване е еднакво с това на криогенните методи посредством</a:t>
            </a:r>
            <a:r>
              <a:rPr lang="en-US" sz="2600" i="1" dirty="0" smtClean="0">
                <a:latin typeface="+mj-lt"/>
              </a:rPr>
              <a:t> </a:t>
            </a:r>
            <a:r>
              <a:rPr lang="bg-BG" sz="2600" i="1" dirty="0" smtClean="0">
                <a:latin typeface="+mj-lt"/>
              </a:rPr>
              <a:t>механично замразяване</a:t>
            </a:r>
            <a:endParaRPr lang="en-US" sz="2600" i="1" dirty="0" smtClean="0">
              <a:latin typeface="+mj-lt"/>
            </a:endParaRPr>
          </a:p>
          <a:p>
            <a:r>
              <a:rPr lang="bg-BG" sz="2600" i="1" dirty="0" smtClean="0">
                <a:latin typeface="+mj-lt"/>
              </a:rPr>
              <a:t>Най- висока степен на хигиена</a:t>
            </a:r>
            <a:endParaRPr lang="en-US" sz="2600" i="1" dirty="0" smtClean="0">
              <a:latin typeface="+mj-lt"/>
            </a:endParaRPr>
          </a:p>
          <a:p>
            <a:r>
              <a:rPr lang="bg-BG" sz="2600" i="1" dirty="0" smtClean="0">
                <a:latin typeface="+mj-lt"/>
              </a:rPr>
              <a:t>автоматизирана</a:t>
            </a:r>
            <a:r>
              <a:rPr lang="en-US" sz="2600" i="1" dirty="0" smtClean="0">
                <a:latin typeface="+mj-lt"/>
              </a:rPr>
              <a:t>, </a:t>
            </a:r>
            <a:r>
              <a:rPr lang="bg-BG" sz="2600" i="1" dirty="0" smtClean="0">
                <a:latin typeface="+mj-lt"/>
              </a:rPr>
              <a:t>продълговата лента</a:t>
            </a:r>
            <a:endParaRPr lang="en-US" sz="2600" i="1" dirty="0" smtClean="0">
              <a:latin typeface="+mj-lt"/>
            </a:endParaRPr>
          </a:p>
          <a:p>
            <a:r>
              <a:rPr lang="bg-BG" sz="2600" i="1" dirty="0" smtClean="0">
                <a:latin typeface="+mj-lt"/>
              </a:rPr>
              <a:t>Предварително сглобена модулна конструкция</a:t>
            </a:r>
            <a:endParaRPr lang="en-US" sz="2600" i="1" dirty="0" smtClean="0">
              <a:latin typeface="+mj-lt"/>
            </a:endParaRPr>
          </a:p>
          <a:p>
            <a:r>
              <a:rPr lang="en-US" sz="2600" i="1" dirty="0" smtClean="0">
                <a:latin typeface="+mj-lt"/>
              </a:rPr>
              <a:t>T</a:t>
            </a:r>
            <a:r>
              <a:rPr lang="bg-BG" sz="2600" i="1" dirty="0" smtClean="0">
                <a:latin typeface="+mj-lt"/>
              </a:rPr>
              <a:t>ОВА ВОДИ ДО:</a:t>
            </a:r>
            <a:endParaRPr lang="en-US" sz="2600" dirty="0" smtClean="0">
              <a:latin typeface="+mj-lt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2600" dirty="0" smtClean="0">
                <a:latin typeface="Helvetica" pitchFamily="34" charset="0"/>
              </a:rPr>
              <a:t> </a:t>
            </a:r>
            <a:r>
              <a:rPr lang="bg-BG" sz="2400" dirty="0" smtClean="0">
                <a:latin typeface="+mj-lt"/>
              </a:rPr>
              <a:t>Минимални загуби при дехидратация</a:t>
            </a:r>
            <a:endParaRPr lang="en-US" sz="2400" dirty="0" smtClean="0">
              <a:latin typeface="+mj-lt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 </a:t>
            </a:r>
            <a:r>
              <a:rPr lang="bg-BG" sz="2400" dirty="0" smtClean="0">
                <a:latin typeface="+mj-lt"/>
              </a:rPr>
              <a:t>Най-високо качество на продукта</a:t>
            </a:r>
            <a:endParaRPr lang="en-US" sz="2400" dirty="0" smtClean="0">
              <a:latin typeface="+mj-lt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 </a:t>
            </a:r>
            <a:r>
              <a:rPr lang="bg-BG" sz="2400" dirty="0" smtClean="0">
                <a:latin typeface="+mj-lt"/>
              </a:rPr>
              <a:t>Значително намалени оперативни разходи</a:t>
            </a:r>
            <a:endParaRPr lang="en-US" sz="2400" dirty="0" smtClean="0">
              <a:latin typeface="+mj-lt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bg-BG" sz="2800" dirty="0" smtClean="0">
                <a:latin typeface="Calibri" pitchFamily="34" charset="0"/>
              </a:rPr>
              <a:t> </a:t>
            </a:r>
            <a:r>
              <a:rPr lang="bg-BG" sz="2400" dirty="0" smtClean="0">
                <a:latin typeface="Calibri" pitchFamily="34" charset="0"/>
              </a:rPr>
              <a:t>Без ниши за бактерии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  </a:t>
            </a:r>
            <a:r>
              <a:rPr lang="bg-BG" sz="2400" dirty="0" smtClean="0">
                <a:latin typeface="Calibri" pitchFamily="34" charset="0"/>
              </a:rPr>
              <a:t>Бърза и лесна за почистване конструкция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r>
              <a:rPr lang="bg-BG" sz="2400" dirty="0" smtClean="0">
                <a:latin typeface="Calibri" pitchFamily="34" charset="0"/>
              </a:rPr>
              <a:t>  Без трансфер на продукта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  </a:t>
            </a:r>
            <a:r>
              <a:rPr lang="bg-BG" sz="2400" dirty="0" smtClean="0">
                <a:latin typeface="Calibri" pitchFamily="34" charset="0"/>
              </a:rPr>
              <a:t>Без деформирани и повредени продукти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endParaRPr lang="en-US" sz="2800" dirty="0" smtClean="0">
              <a:latin typeface="Calibri" pitchFamily="34" charset="0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Ø"/>
            </a:pPr>
            <a:endParaRPr lang="en-US" sz="26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bg-BG" dirty="0"/>
          </a:p>
        </p:txBody>
      </p:sp>
      <p:pic>
        <p:nvPicPr>
          <p:cNvPr id="6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9436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ADVANTEC </a:t>
            </a:r>
            <a:r>
              <a:rPr lang="bg-BG" b="1" dirty="0" smtClean="0"/>
              <a:t>Гъвкавост на лентата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>
                <a:latin typeface="+mj-lt"/>
              </a:rPr>
              <a:t>2 </a:t>
            </a:r>
            <a:r>
              <a:rPr lang="bg-BG" sz="2000" dirty="0" smtClean="0">
                <a:latin typeface="+mj-lt"/>
              </a:rPr>
              <a:t>ширини на лентата</a:t>
            </a:r>
            <a:r>
              <a:rPr lang="sv-SE" sz="2000" dirty="0" smtClean="0">
                <a:latin typeface="+mj-lt"/>
              </a:rPr>
              <a:t>– 1250 </a:t>
            </a:r>
            <a:r>
              <a:rPr lang="bg-BG" sz="2000" dirty="0" smtClean="0">
                <a:latin typeface="+mj-lt"/>
              </a:rPr>
              <a:t>мм и</a:t>
            </a:r>
            <a:r>
              <a:rPr lang="sv-SE" sz="2000" dirty="0" smtClean="0">
                <a:latin typeface="+mj-lt"/>
              </a:rPr>
              <a:t> 1800 </a:t>
            </a:r>
            <a:r>
              <a:rPr lang="bg-BG" sz="2000" dirty="0" smtClean="0">
                <a:latin typeface="+mj-lt"/>
              </a:rPr>
              <a:t>мм</a:t>
            </a:r>
            <a:endParaRPr lang="sv-SE" sz="2000" dirty="0" smtClean="0">
              <a:latin typeface="+mj-lt"/>
            </a:endParaRPr>
          </a:p>
          <a:p>
            <a:r>
              <a:rPr lang="bg-BG" sz="2000" dirty="0" smtClean="0">
                <a:latin typeface="+mj-lt"/>
              </a:rPr>
              <a:t>Частиците могат да бъдат доставени посредством лентов</a:t>
            </a:r>
            <a:r>
              <a:rPr lang="en-US" sz="2000" dirty="0" smtClean="0">
                <a:latin typeface="+mj-lt"/>
              </a:rPr>
              <a:t>o </a:t>
            </a:r>
            <a:r>
              <a:rPr lang="bg-BG" sz="2000" dirty="0" smtClean="0">
                <a:latin typeface="+mj-lt"/>
              </a:rPr>
              <a:t>разделение на две отделни ленти в едно устройство.</a:t>
            </a:r>
            <a:endParaRPr lang="sv-SE" sz="2000" dirty="0" smtClean="0">
              <a:latin typeface="+mj-lt"/>
            </a:endParaRPr>
          </a:p>
          <a:p>
            <a:r>
              <a:rPr lang="bg-BG" sz="2000" dirty="0" smtClean="0">
                <a:latin typeface="+mj-lt"/>
              </a:rPr>
              <a:t>За 1-модулните фризери посоката на движение на лентата може да бъде променяна по време на операцията.</a:t>
            </a:r>
            <a:endParaRPr lang="bg-BG" sz="2000" dirty="0">
              <a:latin typeface="+mj-lt"/>
            </a:endParaRPr>
          </a:p>
        </p:txBody>
      </p:sp>
      <p:pic>
        <p:nvPicPr>
          <p:cNvPr id="4" name="Picture 9" descr="U:\My Pictures\ImpB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3505200" cy="2630488"/>
          </a:xfrm>
          <a:prstGeom prst="rect">
            <a:avLst/>
          </a:prstGeom>
          <a:noFill/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9436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Глазиране</a:t>
            </a:r>
            <a:r>
              <a:rPr lang="en-US" dirty="0" smtClean="0"/>
              <a:t> –</a:t>
            </a:r>
            <a:r>
              <a:rPr lang="bg-BG" dirty="0" smtClean="0"/>
              <a:t> нов метод в</a:t>
            </a:r>
            <a:r>
              <a:rPr lang="en-US" dirty="0" smtClean="0"/>
              <a:t> </a:t>
            </a:r>
            <a:r>
              <a:rPr lang="bg-BG" dirty="0" smtClean="0"/>
              <a:t>растителната индустрия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10000"/>
              </a:spcBef>
            </a:pPr>
            <a:r>
              <a:rPr lang="bg-BG" b="1" dirty="0" smtClean="0">
                <a:latin typeface="Helvetica" pitchFamily="34" charset="0"/>
              </a:rPr>
              <a:t>Глазирането е много добър начин да се предпази продукта от:</a:t>
            </a:r>
            <a:endParaRPr lang="en-US" b="1" dirty="0" smtClean="0">
              <a:latin typeface="Helvetica" pitchFamily="34" charset="0"/>
            </a:endParaRPr>
          </a:p>
          <a:p>
            <a:pPr>
              <a:spcBef>
                <a:spcPct val="10000"/>
              </a:spcBef>
              <a:buNone/>
            </a:pPr>
            <a:r>
              <a:rPr lang="en-US" b="1" dirty="0" smtClean="0">
                <a:latin typeface="Helvetica" pitchFamily="34" charset="0"/>
              </a:rPr>
              <a:t>-  </a:t>
            </a:r>
            <a:r>
              <a:rPr lang="bg-BG" b="1" dirty="0" smtClean="0">
                <a:latin typeface="Helvetica" pitchFamily="34" charset="0"/>
              </a:rPr>
              <a:t>Изсушаване</a:t>
            </a:r>
            <a:r>
              <a:rPr lang="en-US" b="1" dirty="0" smtClean="0">
                <a:latin typeface="Helvetica" pitchFamily="34" charset="0"/>
              </a:rPr>
              <a:t>(</a:t>
            </a:r>
            <a:r>
              <a:rPr lang="bg-BG" b="1" dirty="0" smtClean="0">
                <a:latin typeface="Helvetica" pitchFamily="34" charset="0"/>
              </a:rPr>
              <a:t>дехидратация</a:t>
            </a:r>
            <a:r>
              <a:rPr lang="en-US" b="1" dirty="0" smtClean="0">
                <a:latin typeface="Helvetica" pitchFamily="34" charset="0"/>
              </a:rPr>
              <a:t>)</a:t>
            </a:r>
            <a:r>
              <a:rPr lang="bg-BG" b="1" dirty="0" smtClean="0">
                <a:latin typeface="Helvetica" pitchFamily="34" charset="0"/>
              </a:rPr>
              <a:t> по време на съхранение</a:t>
            </a:r>
            <a:endParaRPr lang="en-US" b="1" dirty="0" smtClean="0">
              <a:latin typeface="Helvetica" pitchFamily="34" charset="0"/>
            </a:endParaRPr>
          </a:p>
          <a:p>
            <a:pPr>
              <a:spcBef>
                <a:spcPct val="10000"/>
              </a:spcBef>
              <a:buFontTx/>
              <a:buChar char="-"/>
            </a:pPr>
            <a:r>
              <a:rPr lang="bg-BG" b="1" dirty="0" smtClean="0">
                <a:latin typeface="Helvetica" pitchFamily="34" charset="0"/>
              </a:rPr>
              <a:t>Промяна на цвета по време на съхранение</a:t>
            </a:r>
            <a:endParaRPr lang="en-US" b="1" dirty="0" smtClean="0">
              <a:latin typeface="Helvetica" pitchFamily="34" charset="0"/>
            </a:endParaRPr>
          </a:p>
          <a:p>
            <a:pPr>
              <a:spcBef>
                <a:spcPct val="10000"/>
              </a:spcBef>
              <a:buFontTx/>
              <a:buChar char="-"/>
            </a:pPr>
            <a:r>
              <a:rPr lang="bg-BG" b="1" dirty="0" smtClean="0">
                <a:latin typeface="Helvetica" pitchFamily="34" charset="0"/>
              </a:rPr>
              <a:t>Възвръщане на свежият цвят и вид на замразените продукти</a:t>
            </a:r>
            <a:endParaRPr lang="en-US" b="1" dirty="0" smtClean="0">
              <a:latin typeface="Helvetica" pitchFamily="34" charset="0"/>
            </a:endParaRPr>
          </a:p>
          <a:p>
            <a:pPr>
              <a:spcBef>
                <a:spcPct val="10000"/>
              </a:spcBef>
              <a:buFontTx/>
              <a:buChar char="-"/>
            </a:pPr>
            <a:r>
              <a:rPr lang="bg-BG" b="1" dirty="0" smtClean="0">
                <a:latin typeface="Helvetica" pitchFamily="34" charset="0"/>
              </a:rPr>
              <a:t>Подобрение на добива</a:t>
            </a:r>
            <a:endParaRPr lang="en-US" b="1" dirty="0" smtClean="0">
              <a:latin typeface="Helvetica" pitchFamily="34" charset="0"/>
            </a:endParaRPr>
          </a:p>
          <a:p>
            <a:pPr>
              <a:spcBef>
                <a:spcPct val="10000"/>
              </a:spcBef>
              <a:buFontTx/>
              <a:buChar char="-"/>
            </a:pPr>
            <a:r>
              <a:rPr lang="bg-BG" b="1" dirty="0" smtClean="0">
                <a:latin typeface="Helvetica" pitchFamily="34" charset="0"/>
              </a:rPr>
              <a:t>Замразяването на глазирани растителни продукти с</a:t>
            </a:r>
            <a:r>
              <a:rPr lang="en-US" b="1" dirty="0" smtClean="0">
                <a:latin typeface="Helvetica" pitchFamily="34" charset="0"/>
              </a:rPr>
              <a:t> ADVANTEC</a:t>
            </a:r>
            <a:r>
              <a:rPr lang="bg-BG" b="1" dirty="0" smtClean="0">
                <a:latin typeface="Helvetica" pitchFamily="34" charset="0"/>
              </a:rPr>
              <a:t> подобрява добива и стабилизира продуктовата повърхност.</a:t>
            </a:r>
            <a:r>
              <a:rPr lang="en-US" b="1" dirty="0" smtClean="0">
                <a:latin typeface="Helvetica" pitchFamily="34" charset="0"/>
              </a:rPr>
              <a:t> </a:t>
            </a:r>
            <a:endParaRPr lang="bg-BG" dirty="0"/>
          </a:p>
        </p:txBody>
      </p:sp>
      <p:pic>
        <p:nvPicPr>
          <p:cNvPr id="4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9436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Замразяване на растителни продукти на </a:t>
            </a:r>
            <a:r>
              <a:rPr lang="en-US" dirty="0" err="1" smtClean="0"/>
              <a:t>Frigoscandia</a:t>
            </a:r>
            <a:r>
              <a:rPr lang="en-US" dirty="0" smtClean="0"/>
              <a:t> Equipment </a:t>
            </a:r>
            <a:r>
              <a:rPr lang="bg-BG" dirty="0" smtClean="0"/>
              <a:t>Спираловиден фризер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g-BG" dirty="0" smtClean="0"/>
              <a:t>Приложения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Царевица с кочан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Печена и обелена чушка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Пържени яйца на парчета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Растителни продукти на грил</a:t>
            </a:r>
            <a:r>
              <a:rPr lang="en-US" dirty="0" smtClean="0"/>
              <a:t>– </a:t>
            </a:r>
            <a:r>
              <a:rPr lang="bg-BG" dirty="0" smtClean="0"/>
              <a:t>парчета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Половинки сливи и кайсии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</a:t>
            </a:r>
            <a:r>
              <a:rPr lang="bg-BG" dirty="0" smtClean="0"/>
              <a:t>алини в щайгички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Вакумирани и опаковани плодове и зеленчуци в пакетчета за замразени растителни продукти – чушка, спанак,</a:t>
            </a:r>
            <a:r>
              <a:rPr lang="en-US" dirty="0" smtClean="0"/>
              <a:t> </a:t>
            </a:r>
            <a:r>
              <a:rPr lang="bg-BG" dirty="0" smtClean="0"/>
              <a:t>плодови сокове и /или продукти второ качество.</a:t>
            </a:r>
            <a:endParaRPr lang="en-US" dirty="0" smtClean="0"/>
          </a:p>
          <a:p>
            <a:pPr>
              <a:buFontTx/>
              <a:buChar char="-"/>
            </a:pPr>
            <a:endParaRPr lang="bg-BG" dirty="0"/>
          </a:p>
        </p:txBody>
      </p:sp>
      <p:pic>
        <p:nvPicPr>
          <p:cNvPr id="4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9436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Снимки на продуктите – тиквички на грил</a:t>
            </a:r>
            <a:endParaRPr lang="bg-BG" dirty="0"/>
          </a:p>
        </p:txBody>
      </p:sp>
      <p:pic>
        <p:nvPicPr>
          <p:cNvPr id="4" name="Picture 6" descr="IMGP0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371600"/>
            <a:ext cx="6034617" cy="4525963"/>
          </a:xfrm>
          <a:noFill/>
          <a:ln/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1722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Снимки на продукта – зеленчуци на грил</a:t>
            </a:r>
            <a:endParaRPr lang="bg-BG" dirty="0"/>
          </a:p>
        </p:txBody>
      </p:sp>
      <p:pic>
        <p:nvPicPr>
          <p:cNvPr id="1026" name="Picture 2" descr="D:\My Documents\FORM COOK\Vegetables with grillmar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1722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Снимки на продукта</a:t>
            </a:r>
            <a:r>
              <a:rPr lang="en-US" sz="3200" dirty="0" smtClean="0"/>
              <a:t>– </a:t>
            </a:r>
            <a:r>
              <a:rPr lang="bg-BG" sz="3200" dirty="0" smtClean="0"/>
              <a:t>печена чушка или чушка на грил</a:t>
            </a:r>
            <a:endParaRPr lang="bg-BG" sz="3200" dirty="0"/>
          </a:p>
        </p:txBody>
      </p:sp>
      <p:pic>
        <p:nvPicPr>
          <p:cNvPr id="2050" name="Picture 2" descr="D:\My Documents\FORM COOK\Yugoplod 20061005\20061005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1722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Снимки на продукта</a:t>
            </a:r>
            <a:r>
              <a:rPr lang="en-US" dirty="0" smtClean="0"/>
              <a:t>– </a:t>
            </a:r>
            <a:r>
              <a:rPr lang="bg-BG" dirty="0" smtClean="0"/>
              <a:t>замразени блокчета от плодове и зеленчуци</a:t>
            </a:r>
            <a:endParaRPr lang="bg-B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523" y="2367943"/>
            <a:ext cx="4780953" cy="29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Снимки на продукта</a:t>
            </a:r>
            <a:r>
              <a:rPr lang="en-US" dirty="0" smtClean="0"/>
              <a:t>– </a:t>
            </a:r>
            <a:r>
              <a:rPr lang="bg-BG" dirty="0" smtClean="0"/>
              <a:t>оформен спанак</a:t>
            </a:r>
            <a:endParaRPr lang="bg-B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063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7912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Снимки на продукта</a:t>
            </a:r>
            <a:r>
              <a:rPr lang="en-US" dirty="0" smtClean="0"/>
              <a:t>– </a:t>
            </a:r>
            <a:r>
              <a:rPr lang="bg-BG" dirty="0" smtClean="0"/>
              <a:t>вегетариански бъргери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666" y="2248895"/>
            <a:ext cx="4466667" cy="32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ADVANTEC – </a:t>
            </a:r>
            <a:br>
              <a:rPr lang="en-US" dirty="0" smtClean="0"/>
            </a:br>
            <a:r>
              <a:rPr lang="bg-BG" dirty="0" smtClean="0"/>
              <a:t>най-добрият фризер за плоски продукти</a:t>
            </a:r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pic>
        <p:nvPicPr>
          <p:cNvPr id="4" name="Picture 1" descr="JBT Corp 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9436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rgbClr val="000000"/>
                </a:solidFill>
              </a:rPr>
              <a:t>GYRoCOMPACT</a:t>
            </a:r>
            <a:r>
              <a:rPr lang="sv-SE" b="1" baseline="30000" dirty="0" smtClean="0">
                <a:solidFill>
                  <a:srgbClr val="000000"/>
                </a:solidFill>
              </a:rPr>
              <a:t>®</a:t>
            </a:r>
            <a:r>
              <a:rPr lang="sv-SE" b="1" dirty="0" smtClean="0">
                <a:solidFill>
                  <a:srgbClr val="000000"/>
                </a:solidFill>
              </a:rPr>
              <a:t> </a:t>
            </a:r>
            <a:r>
              <a:rPr lang="bg-BG" b="1" dirty="0" smtClean="0">
                <a:solidFill>
                  <a:srgbClr val="000000"/>
                </a:solidFill>
              </a:rPr>
              <a:t>Спираловиден Фризер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endParaRPr lang="bg-BG" dirty="0"/>
          </a:p>
        </p:txBody>
      </p:sp>
      <p:pic>
        <p:nvPicPr>
          <p:cNvPr id="4" name="Picture 39" descr="spiral_gyro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54229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Гъвкавост в една конструкция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Замразява</a:t>
            </a:r>
            <a:endParaRPr lang="en-US" dirty="0" smtClean="0"/>
          </a:p>
          <a:p>
            <a:r>
              <a:rPr lang="bg-BG" dirty="0" smtClean="0"/>
              <a:t>Охлажда</a:t>
            </a:r>
            <a:endParaRPr lang="en-US" dirty="0" smtClean="0"/>
          </a:p>
          <a:p>
            <a:r>
              <a:rPr lang="bg-BG" dirty="0" smtClean="0"/>
              <a:t>Втасване на продуктите</a:t>
            </a:r>
            <a:endParaRPr lang="en-US" dirty="0" smtClean="0"/>
          </a:p>
          <a:p>
            <a:r>
              <a:rPr lang="bg-BG" dirty="0" smtClean="0"/>
              <a:t>Устройство за пара</a:t>
            </a:r>
            <a:endParaRPr lang="en-US" dirty="0" smtClean="0"/>
          </a:p>
          <a:p>
            <a:r>
              <a:rPr lang="bg-BG" dirty="0" smtClean="0"/>
              <a:t>Печка</a:t>
            </a:r>
            <a:endParaRPr lang="en-US" dirty="0" smtClean="0"/>
          </a:p>
          <a:p>
            <a:r>
              <a:rPr lang="bg-BG" dirty="0" smtClean="0"/>
              <a:t>Порционира всички сегменти на продукта</a:t>
            </a:r>
            <a:endParaRPr lang="sv-SE" dirty="0" smtClean="0"/>
          </a:p>
          <a:p>
            <a:r>
              <a:rPr lang="bg-BG" dirty="0" smtClean="0"/>
              <a:t>Различни размери на фризера</a:t>
            </a:r>
            <a:r>
              <a:rPr lang="sv-SE" dirty="0" smtClean="0"/>
              <a:t>,</a:t>
            </a:r>
            <a:r>
              <a:rPr lang="bg-BG" dirty="0" smtClean="0"/>
              <a:t>капацитети и оформления</a:t>
            </a:r>
            <a:endParaRPr lang="en-GB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GYRoCOMPACT</a:t>
            </a:r>
            <a:r>
              <a:rPr lang="en-GB" baseline="30000" dirty="0" smtClean="0"/>
              <a:t>®</a:t>
            </a:r>
            <a:r>
              <a:rPr lang="en-GB" dirty="0" smtClean="0"/>
              <a:t> </a:t>
            </a:r>
            <a:r>
              <a:rPr lang="bg-BG" dirty="0" smtClean="0"/>
              <a:t>Спираловиден Фризер Серия</a:t>
            </a:r>
            <a:r>
              <a:rPr lang="en-GB" dirty="0" smtClean="0"/>
              <a:t>‘M’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dirty="0" smtClean="0"/>
              <a:t>Прави най-доброто още по-добро</a:t>
            </a:r>
            <a:r>
              <a:rPr lang="en-GB" dirty="0" smtClean="0"/>
              <a:t>!</a:t>
            </a:r>
          </a:p>
          <a:p>
            <a:r>
              <a:rPr lang="bg-BG" dirty="0" smtClean="0"/>
              <a:t>Патентована</a:t>
            </a:r>
            <a:r>
              <a:rPr lang="en-US" dirty="0" smtClean="0"/>
              <a:t> </a:t>
            </a:r>
            <a:r>
              <a:rPr lang="bg-BG" dirty="0" smtClean="0"/>
              <a:t>технология за самостоятелно подреждане накуп на продуктите</a:t>
            </a:r>
            <a:endParaRPr lang="sv-SE" dirty="0" smtClean="0"/>
          </a:p>
          <a:p>
            <a:r>
              <a:rPr lang="sv-SE" dirty="0" smtClean="0"/>
              <a:t>GYRoCOMPACT</a:t>
            </a:r>
            <a:r>
              <a:rPr lang="sv-SE" b="1" baseline="48000" dirty="0" smtClean="0"/>
              <a:t>®</a:t>
            </a:r>
            <a:r>
              <a:rPr lang="sv-SE" dirty="0" smtClean="0"/>
              <a:t> </a:t>
            </a:r>
            <a:r>
              <a:rPr lang="bg-BG" dirty="0" smtClean="0"/>
              <a:t>спираловиден фризер е най-добре продавания фризер, който някога е създаван</a:t>
            </a:r>
            <a:endParaRPr lang="sv-SE" dirty="0" smtClean="0"/>
          </a:p>
          <a:p>
            <a:r>
              <a:rPr lang="bg-BG" dirty="0" smtClean="0"/>
              <a:t>Повече от </a:t>
            </a:r>
            <a:r>
              <a:rPr lang="sv-SE" dirty="0" smtClean="0"/>
              <a:t>8000 Frigoscandia </a:t>
            </a:r>
            <a:r>
              <a:rPr lang="bg-BG" dirty="0" smtClean="0"/>
              <a:t>спираловидни фризери по цял свят</a:t>
            </a:r>
            <a:endParaRPr lang="sv-SE" dirty="0" smtClean="0"/>
          </a:p>
          <a:p>
            <a:r>
              <a:rPr lang="bg-BG" dirty="0" smtClean="0"/>
              <a:t>НОВА ПАТЕНТОВАНА ТЕХНОЛОГИЯ ЗА САМОСТОЯТЕЛНО ПОДРЕЖДАНЕ НА КУП НА ПРОДУКТА НА ЛЕНТАТА С</a:t>
            </a:r>
            <a:r>
              <a:rPr lang="en-US" dirty="0" smtClean="0"/>
              <a:t> 50 000 </a:t>
            </a:r>
            <a:r>
              <a:rPr lang="bg-BG" dirty="0" smtClean="0"/>
              <a:t>ЧАСА НА РАБОТА ГАРАНЦИЯ</a:t>
            </a:r>
            <a:r>
              <a:rPr lang="en-US" dirty="0" smtClean="0"/>
              <a:t>!</a:t>
            </a:r>
            <a:endParaRPr lang="bg-BG" dirty="0"/>
          </a:p>
        </p:txBody>
      </p:sp>
      <p:pic>
        <p:nvPicPr>
          <p:cNvPr id="4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0198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Красотата и семплостта на</a:t>
            </a:r>
            <a:r>
              <a:rPr lang="en-US" dirty="0" smtClean="0"/>
              <a:t> </a:t>
            </a:r>
            <a:r>
              <a:rPr lang="en-US" dirty="0" err="1" smtClean="0"/>
              <a:t>GYRoCOMPACT</a:t>
            </a:r>
            <a:endParaRPr lang="bg-BG" dirty="0"/>
          </a:p>
        </p:txBody>
      </p:sp>
      <p:pic>
        <p:nvPicPr>
          <p:cNvPr id="4" name="Picture 4" descr="Spiral top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29768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pir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1371600"/>
            <a:ext cx="456565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JBT Corp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9436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Замразяване на плодове и зеленчуци на блокчета на фризер плоча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u="sng" dirty="0" smtClean="0">
                <a:latin typeface="Calibri" pitchFamily="34" charset="0"/>
              </a:rPr>
              <a:t>Вертикално подмръзваща повърхност</a:t>
            </a:r>
            <a:r>
              <a:rPr lang="da-DK" b="1" u="sng" dirty="0" smtClean="0">
                <a:latin typeface="Calibri" pitchFamily="34" charset="0"/>
              </a:rPr>
              <a:t>– John Bean Technologies AB </a:t>
            </a:r>
            <a:r>
              <a:rPr lang="bg-BG" b="1" u="sng" dirty="0" smtClean="0">
                <a:latin typeface="Calibri" pitchFamily="34" charset="0"/>
              </a:rPr>
              <a:t>с взаимодействие с</a:t>
            </a:r>
            <a:r>
              <a:rPr lang="da-DK" b="1" u="sng" dirty="0" smtClean="0">
                <a:latin typeface="Calibri" pitchFamily="34" charset="0"/>
              </a:rPr>
              <a:t>DSI Denmark – </a:t>
            </a:r>
            <a:r>
              <a:rPr lang="bg-BG" b="1" u="sng" dirty="0" smtClean="0">
                <a:latin typeface="Calibri" pitchFamily="34" charset="0"/>
              </a:rPr>
              <a:t>различни размери на </a:t>
            </a:r>
            <a:r>
              <a:rPr lang="en-US" b="1" u="sng" dirty="0" err="1" smtClean="0">
                <a:latin typeface="Calibri" pitchFamily="34" charset="0"/>
              </a:rPr>
              <a:t>ko</a:t>
            </a:r>
            <a:r>
              <a:rPr lang="bg-BG" b="1" u="sng" dirty="0" smtClean="0">
                <a:latin typeface="Calibri" pitchFamily="34" charset="0"/>
              </a:rPr>
              <a:t>рпуса за пазара на дребно</a:t>
            </a:r>
            <a:endParaRPr lang="bg-BG" dirty="0">
              <a:latin typeface="Calibri" pitchFamily="34" charset="0"/>
            </a:endParaRPr>
          </a:p>
        </p:txBody>
      </p:sp>
      <p:pic>
        <p:nvPicPr>
          <p:cNvPr id="4" name="Picture 11" descr="Vertical freez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1679575" cy="1063625"/>
          </a:xfrm>
          <a:prstGeom prst="rect">
            <a:avLst/>
          </a:prstGeom>
          <a:noFill/>
        </p:spPr>
      </p:pic>
      <p:pic>
        <p:nvPicPr>
          <p:cNvPr id="5" name="Picture 12" descr="Vertical Marine free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1679575" cy="1176337"/>
          </a:xfrm>
          <a:prstGeom prst="rect">
            <a:avLst/>
          </a:prstGeom>
          <a:noFill/>
        </p:spPr>
      </p:pic>
      <p:pic>
        <p:nvPicPr>
          <p:cNvPr id="6" name="Picture 5" descr="DSI PFP Freezer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3581400"/>
            <a:ext cx="1644650" cy="1358900"/>
          </a:xfrm>
          <a:prstGeom prst="rect">
            <a:avLst/>
          </a:prstGeom>
          <a:noFill/>
          <a:ln/>
        </p:spPr>
      </p:pic>
      <p:pic>
        <p:nvPicPr>
          <p:cNvPr id="7" name="Picture 4" descr="DSI PFP Bla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3581400"/>
            <a:ext cx="1658938" cy="1279525"/>
          </a:xfrm>
          <a:prstGeom prst="rect">
            <a:avLst/>
          </a:prstGeom>
          <a:noFill/>
          <a:ln/>
        </p:spPr>
      </p:pic>
      <p:pic>
        <p:nvPicPr>
          <p:cNvPr id="8" name="Picture 7" descr="DSI Pressmat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029200"/>
            <a:ext cx="1739900" cy="1185862"/>
          </a:xfrm>
          <a:prstGeom prst="rect">
            <a:avLst/>
          </a:prstGeom>
          <a:noFill/>
        </p:spPr>
      </p:pic>
      <p:pic>
        <p:nvPicPr>
          <p:cNvPr id="9" name="Picture 9" descr="Horizontal plate freez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876800"/>
            <a:ext cx="1573213" cy="134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bg-BG" sz="3600" dirty="0" smtClean="0"/>
              <a:t>Къде да намерим </a:t>
            </a:r>
            <a:r>
              <a:rPr lang="en-US" sz="3600" dirty="0" smtClean="0"/>
              <a:t>DSI ? – </a:t>
            </a:r>
            <a:r>
              <a:rPr lang="bg-BG" sz="3600" b="1" dirty="0" smtClean="0"/>
              <a:t>Замразяване на сок в </a:t>
            </a:r>
            <a:r>
              <a:rPr lang="en-GB" sz="3600" b="1" dirty="0" err="1" smtClean="0"/>
              <a:t>Jumex</a:t>
            </a:r>
            <a:r>
              <a:rPr lang="en-GB" sz="3600" b="1" dirty="0" smtClean="0"/>
              <a:t> Mexico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bg-BG" sz="4000" dirty="0"/>
          </a:p>
        </p:txBody>
      </p:sp>
      <p:pic>
        <p:nvPicPr>
          <p:cNvPr id="4" name="Picture 5" descr="MVC-041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Замразяване на сок в Мексико</a:t>
            </a:r>
            <a:r>
              <a:rPr lang="da-DK" dirty="0" smtClean="0"/>
              <a:t>(Jumex)</a:t>
            </a:r>
            <a:endParaRPr lang="bg-BG" dirty="0"/>
          </a:p>
        </p:txBody>
      </p:sp>
      <p:pic>
        <p:nvPicPr>
          <p:cNvPr id="4" name="Picture 4" descr="MVC-048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 време на замразяването</a:t>
            </a:r>
            <a:endParaRPr lang="bg-BG" dirty="0"/>
          </a:p>
        </p:txBody>
      </p:sp>
      <p:pic>
        <p:nvPicPr>
          <p:cNvPr id="4" name="Picture 2" descr="24Backside of freez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 време на размразяване</a:t>
            </a:r>
            <a:endParaRPr lang="bg-BG" dirty="0"/>
          </a:p>
        </p:txBody>
      </p:sp>
      <p:pic>
        <p:nvPicPr>
          <p:cNvPr id="4" name="Picture 2" descr="25Starting of defrost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PELLoFREZE</a:t>
            </a:r>
            <a:r>
              <a:rPr lang="en-US" dirty="0" smtClean="0"/>
              <a:t> – </a:t>
            </a:r>
            <a:r>
              <a:rPr lang="bg-BG" dirty="0" smtClean="0"/>
              <a:t>специален фризер за специални продукти</a:t>
            </a:r>
            <a:endParaRPr lang="bg-BG" dirty="0"/>
          </a:p>
        </p:txBody>
      </p:sp>
      <p:pic>
        <p:nvPicPr>
          <p:cNvPr id="4" name="Content Placeholder 3" descr="0061066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229600" cy="3207968"/>
          </a:xfrm>
          <a:prstGeom prst="rect">
            <a:avLst/>
          </a:prstGeom>
          <a:noFill/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Приложение в индустрията за плодове и зеленчуци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Печена и обелена 	чушка</a:t>
            </a:r>
            <a:endParaRPr lang="en-US" dirty="0" smtClean="0"/>
          </a:p>
          <a:p>
            <a:r>
              <a:rPr lang="bg-BG" dirty="0" smtClean="0"/>
              <a:t>Яйца, нарязани на парчета</a:t>
            </a:r>
            <a:endParaRPr lang="en-US" dirty="0" smtClean="0"/>
          </a:p>
          <a:p>
            <a:r>
              <a:rPr lang="bg-BG" dirty="0" smtClean="0"/>
              <a:t>Тиквички на парчета</a:t>
            </a:r>
            <a:endParaRPr lang="en-US" dirty="0" smtClean="0"/>
          </a:p>
          <a:p>
            <a:r>
              <a:rPr lang="bg-BG" dirty="0" smtClean="0"/>
              <a:t>Броколи, карфиол</a:t>
            </a:r>
            <a:r>
              <a:rPr lang="en-US" dirty="0" smtClean="0"/>
              <a:t>–</a:t>
            </a:r>
            <a:r>
              <a:rPr lang="bg-BG" dirty="0" smtClean="0"/>
              <a:t> замразени и</a:t>
            </a:r>
            <a:r>
              <a:rPr lang="en-US" dirty="0" smtClean="0"/>
              <a:t>/</a:t>
            </a:r>
            <a:r>
              <a:rPr lang="bg-BG" dirty="0" smtClean="0"/>
              <a:t>или</a:t>
            </a:r>
            <a:r>
              <a:rPr lang="en-US" dirty="0" smtClean="0"/>
              <a:t> </a:t>
            </a:r>
            <a:r>
              <a:rPr lang="bg-BG" dirty="0" smtClean="0"/>
              <a:t>замразени след глазиране</a:t>
            </a:r>
            <a:endParaRPr lang="en-US" dirty="0" smtClean="0"/>
          </a:p>
          <a:p>
            <a:r>
              <a:rPr lang="bg-BG" dirty="0" smtClean="0"/>
              <a:t>Малини</a:t>
            </a:r>
            <a:endParaRPr lang="en-US" dirty="0" smtClean="0"/>
          </a:p>
          <a:p>
            <a:r>
              <a:rPr lang="bg-BG" dirty="0" smtClean="0"/>
              <a:t>Картофени пръчици/ленти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6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1054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PELLoFREEZE</a:t>
            </a:r>
            <a:r>
              <a:rPr lang="en-US" baseline="30000" dirty="0" smtClean="0"/>
              <a:t>®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Контактно замразяване посредством метална лента и</a:t>
            </a:r>
            <a:r>
              <a:rPr lang="en-US" dirty="0" smtClean="0"/>
              <a:t> </a:t>
            </a:r>
            <a:r>
              <a:rPr lang="bg-BG" dirty="0" smtClean="0"/>
              <a:t>течен</a:t>
            </a:r>
            <a:r>
              <a:rPr lang="en-US" dirty="0" smtClean="0"/>
              <a:t> HYCOOL </a:t>
            </a:r>
            <a:r>
              <a:rPr lang="bg-BG" dirty="0" smtClean="0"/>
              <a:t>хладилен агрегат</a:t>
            </a:r>
            <a:endParaRPr lang="en-US" dirty="0" smtClean="0"/>
          </a:p>
          <a:p>
            <a:r>
              <a:rPr lang="bg-BG" dirty="0" smtClean="0"/>
              <a:t>За високо капацитетно замразяване на течни и полутечни продукти, най-доброто решение е </a:t>
            </a:r>
            <a:r>
              <a:rPr lang="en-US" dirty="0" smtClean="0"/>
              <a:t>JBT </a:t>
            </a:r>
            <a:r>
              <a:rPr lang="en-US" dirty="0" err="1" smtClean="0"/>
              <a:t>FoodTech's</a:t>
            </a:r>
            <a:r>
              <a:rPr lang="en-US" dirty="0" smtClean="0"/>
              <a:t> </a:t>
            </a:r>
            <a:r>
              <a:rPr lang="en-US" dirty="0" err="1" smtClean="0"/>
              <a:t>PELLoFREEZE</a:t>
            </a:r>
            <a:endParaRPr lang="bg-BG" dirty="0"/>
          </a:p>
        </p:txBody>
      </p:sp>
      <p:pic>
        <p:nvPicPr>
          <p:cNvPr id="4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PELLoFREEZE</a:t>
            </a:r>
            <a:r>
              <a:rPr lang="en-US" baseline="30000" dirty="0" smtClean="0"/>
              <a:t>®</a:t>
            </a:r>
            <a:endParaRPr lang="bg-BG" dirty="0"/>
          </a:p>
        </p:txBody>
      </p:sp>
      <p:pic>
        <p:nvPicPr>
          <p:cNvPr id="4" name="Picture 4" descr="contact_pellofreez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691606"/>
            <a:ext cx="4762500" cy="2343150"/>
          </a:xfrm>
          <a:prstGeom prst="rect">
            <a:avLst/>
          </a:prstGeom>
          <a:noFill/>
        </p:spPr>
      </p:pic>
      <p:pic>
        <p:nvPicPr>
          <p:cNvPr id="5" name="Picture 1" descr="JBT Cor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Приложение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Полутечни течни продукти като: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Сокове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Сосове</a:t>
            </a:r>
            <a:endParaRPr lang="en-US" dirty="0" smtClean="0"/>
          </a:p>
          <a:p>
            <a:pPr>
              <a:buFontTx/>
              <a:buChar char="-"/>
            </a:pPr>
            <a:r>
              <a:rPr lang="bg-BG" dirty="0" smtClean="0"/>
              <a:t>Пастети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bg-BG" dirty="0" smtClean="0"/>
              <a:t>За готова хранителна консумация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4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За повече информация и въпроси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r>
              <a:rPr lang="bg-BG" dirty="0" smtClean="0"/>
              <a:t>Моля, посетете нашият Уеб сайт или се свържете </a:t>
            </a:r>
            <a:r>
              <a:rPr lang="bg-BG" smtClean="0"/>
              <a:t>с </a:t>
            </a:r>
            <a:r>
              <a:rPr lang="bg-BG" smtClean="0"/>
              <a:t>нашия </a:t>
            </a:r>
            <a:r>
              <a:rPr lang="bg-BG" dirty="0" smtClean="0"/>
              <a:t>търговски представител за региона.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www.jbtc.com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www.datrabg.com</a:t>
            </a:r>
            <a:endParaRPr lang="en-US" dirty="0" smtClean="0"/>
          </a:p>
          <a:p>
            <a:pPr>
              <a:buNone/>
            </a:pPr>
            <a:r>
              <a:rPr lang="bg-BG" dirty="0" smtClean="0"/>
              <a:t>БЛАГОДАРЯ ЗА ВНИМАНИЕТО ВИ</a:t>
            </a:r>
            <a:r>
              <a:rPr lang="en-US" dirty="0" smtClean="0"/>
              <a:t>!</a:t>
            </a:r>
          </a:p>
        </p:txBody>
      </p:sp>
      <p:pic>
        <p:nvPicPr>
          <p:cNvPr id="4" name="Picture 1" descr="JBT Corp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715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Продукти за замразяване с </a:t>
            </a:r>
            <a:r>
              <a:rPr lang="en-US" dirty="0" smtClean="0"/>
              <a:t>ADVANTEC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730" y="1600200"/>
            <a:ext cx="61605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00E2AD-AD26-4D4A-B914-5AB2910858B2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1" y="385763"/>
            <a:ext cx="4265734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384" y="2586039"/>
            <a:ext cx="4372708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charlm\Pictures\Pictures\100MSDCF\DSC0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1132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124200"/>
            <a:ext cx="50307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ADVANTEC – </a:t>
            </a:r>
            <a:r>
              <a:rPr lang="bg-BG" dirty="0" smtClean="0"/>
              <a:t>революция в замразяването и качеството</a:t>
            </a:r>
            <a:endParaRPr lang="bg-B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762919"/>
            <a:ext cx="57531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d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723900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JBT Corp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9436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ADVANTEC – </a:t>
            </a:r>
            <a:r>
              <a:rPr lang="bg-BG" sz="3600" dirty="0" smtClean="0"/>
              <a:t>базиран на технология на бомбардировка с хиляди струи въздушен поток с висока скорост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b="1" dirty="0" smtClean="0"/>
              <a:t>История на на технологията на бомбардировка с хиляди струи въздушен поток с висока скорост</a:t>
            </a:r>
            <a:endParaRPr lang="en-GB" b="1" dirty="0" smtClean="0"/>
          </a:p>
          <a:p>
            <a:pPr>
              <a:buNone/>
            </a:pPr>
            <a:r>
              <a:rPr lang="bg-BG" sz="2400" dirty="0" smtClean="0"/>
              <a:t>Развитието започва в средата на 90те години</a:t>
            </a:r>
            <a:r>
              <a:rPr lang="en-GB" sz="2400" dirty="0" smtClean="0"/>
              <a:t> </a:t>
            </a:r>
          </a:p>
          <a:p>
            <a:pPr>
              <a:buNone/>
            </a:pPr>
            <a:r>
              <a:rPr lang="bg-BG" sz="2400" dirty="0" smtClean="0"/>
              <a:t>Целта е била да се замени криогенното замразяване</a:t>
            </a:r>
            <a:r>
              <a:rPr lang="en-US" sz="2400" dirty="0" smtClean="0"/>
              <a:t> </a:t>
            </a:r>
            <a:r>
              <a:rPr lang="bg-BG" sz="2400" dirty="0" smtClean="0"/>
              <a:t> главно в САЩ</a:t>
            </a:r>
            <a:endParaRPr lang="en-GB" sz="2400" b="1" dirty="0" smtClean="0"/>
          </a:p>
          <a:p>
            <a:r>
              <a:rPr lang="bg-BG" sz="2400" dirty="0" smtClean="0"/>
              <a:t>Резултатът е бил</a:t>
            </a:r>
            <a:r>
              <a:rPr lang="en-GB" sz="2400" dirty="0" smtClean="0"/>
              <a:t>:</a:t>
            </a:r>
          </a:p>
          <a:p>
            <a:pPr lvl="1"/>
            <a:r>
              <a:rPr lang="en-GB" sz="2400" dirty="0" smtClean="0"/>
              <a:t> </a:t>
            </a:r>
            <a:r>
              <a:rPr lang="bg-BG" sz="2400" dirty="0" smtClean="0"/>
              <a:t>Същият капацитет както при криогенното</a:t>
            </a:r>
            <a:endParaRPr lang="en-GB" sz="2400" dirty="0" smtClean="0"/>
          </a:p>
          <a:p>
            <a:pPr lvl="1"/>
            <a:r>
              <a:rPr lang="en-GB" sz="2400" dirty="0" smtClean="0"/>
              <a:t> </a:t>
            </a:r>
            <a:r>
              <a:rPr lang="bg-BG" sz="2400" dirty="0" smtClean="0"/>
              <a:t>Същият размер на отпечатъка както при криогенното</a:t>
            </a:r>
            <a:endParaRPr lang="en-GB" sz="2400" dirty="0" smtClean="0"/>
          </a:p>
          <a:p>
            <a:pPr lvl="1"/>
            <a:r>
              <a:rPr lang="bg-BG" sz="2400" dirty="0" smtClean="0"/>
              <a:t>Същата или дори по-ниска дехидратация на продукта</a:t>
            </a:r>
            <a:r>
              <a:rPr lang="en-GB" sz="2400" dirty="0" smtClean="0"/>
              <a:t>  </a:t>
            </a:r>
          </a:p>
          <a:p>
            <a:r>
              <a:rPr lang="bg-BG" sz="2400" dirty="0" smtClean="0"/>
              <a:t>В наши дни технологията на бомбардировка с хиляди струи въздушен поток с висока скорост</a:t>
            </a:r>
            <a:r>
              <a:rPr lang="bg-BG" sz="2400" b="1" dirty="0" smtClean="0"/>
              <a:t> </a:t>
            </a:r>
            <a:r>
              <a:rPr lang="bg-BG" sz="2400" dirty="0" smtClean="0"/>
              <a:t>обхваща почти всички хранителни сектори</a:t>
            </a:r>
            <a:endParaRPr lang="en-GB" sz="2400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1" descr="JBT Cor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9436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</a:rPr>
              <a:t>Патенотавана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bg-BG" sz="3200" b="1" dirty="0" smtClean="0">
                <a:solidFill>
                  <a:srgbClr val="FF0000"/>
                </a:solidFill>
              </a:rPr>
              <a:t>Технология на бомбардировка с хиляди струи въздушен поток с висока скорост 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ADVANTEC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sv-SE" sz="2000" dirty="0" smtClean="0">
                <a:latin typeface="Arial" charset="0"/>
              </a:rPr>
              <a:t>Хиляди </a:t>
            </a:r>
          </a:p>
          <a:p>
            <a:pPr>
              <a:buNone/>
            </a:pPr>
            <a:r>
              <a:rPr lang="bg-BG" altLang="sv-SE" sz="2000" dirty="0" smtClean="0">
                <a:latin typeface="Arial" charset="0"/>
              </a:rPr>
              <a:t>високоскоростни </a:t>
            </a:r>
          </a:p>
          <a:p>
            <a:pPr>
              <a:buNone/>
            </a:pPr>
            <a:r>
              <a:rPr lang="bg-BG" altLang="sv-SE" sz="2000" dirty="0" smtClean="0">
                <a:latin typeface="Arial" charset="0"/>
              </a:rPr>
              <a:t>въздушни струи</a:t>
            </a:r>
            <a:endParaRPr lang="en-US" altLang="sv-SE" sz="2000" dirty="0" smtClean="0">
              <a:latin typeface="Arial" charset="0"/>
            </a:endParaRPr>
          </a:p>
          <a:p>
            <a:pPr>
              <a:buNone/>
            </a:pPr>
            <a:r>
              <a:rPr lang="bg-BG" altLang="sv-SE" sz="2000" dirty="0" smtClean="0">
                <a:latin typeface="Arial" charset="0"/>
              </a:rPr>
              <a:t>се отделят на границата, </a:t>
            </a:r>
          </a:p>
          <a:p>
            <a:pPr>
              <a:buNone/>
            </a:pPr>
            <a:r>
              <a:rPr lang="bg-BG" altLang="sv-SE" sz="2000" dirty="0" smtClean="0">
                <a:latin typeface="Arial" charset="0"/>
              </a:rPr>
              <a:t>която задържа топлината</a:t>
            </a:r>
          </a:p>
          <a:p>
            <a:pPr>
              <a:buNone/>
            </a:pPr>
            <a:r>
              <a:rPr lang="bg-BG" altLang="sv-SE" sz="2000" dirty="0" smtClean="0">
                <a:latin typeface="Arial" charset="0"/>
              </a:rPr>
              <a:t>около продукта, в резултат</a:t>
            </a:r>
          </a:p>
          <a:p>
            <a:pPr>
              <a:buNone/>
            </a:pPr>
            <a:r>
              <a:rPr lang="bg-BG" altLang="sv-SE" sz="2000" dirty="0" smtClean="0">
                <a:latin typeface="Arial" charset="0"/>
              </a:rPr>
              <a:t>на което се достига</a:t>
            </a:r>
          </a:p>
          <a:p>
            <a:pPr>
              <a:buNone/>
            </a:pPr>
            <a:r>
              <a:rPr lang="bg-BG" altLang="sv-SE" sz="2000" dirty="0" smtClean="0">
                <a:latin typeface="Arial" charset="0"/>
              </a:rPr>
              <a:t>изключително  бързо време </a:t>
            </a:r>
          </a:p>
          <a:p>
            <a:pPr>
              <a:buNone/>
            </a:pPr>
            <a:r>
              <a:rPr lang="bg-BG" altLang="sv-SE" sz="2000" dirty="0" smtClean="0">
                <a:latin typeface="Arial" charset="0"/>
              </a:rPr>
              <a:t>за замразяване</a:t>
            </a:r>
          </a:p>
          <a:p>
            <a:pPr>
              <a:buNone/>
            </a:pPr>
            <a:r>
              <a:rPr lang="bg-BG" altLang="sv-SE" dirty="0" smtClean="0">
                <a:latin typeface="Arial" charset="0"/>
              </a:rPr>
              <a:t>.</a:t>
            </a:r>
            <a:endParaRPr lang="sv-SE" altLang="sv-SE" dirty="0" smtClean="0">
              <a:latin typeface="Arial" charset="0"/>
            </a:endParaRPr>
          </a:p>
          <a:p>
            <a:endParaRPr lang="bg-BG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419600" y="2373312"/>
            <a:ext cx="4724400" cy="4484688"/>
            <a:chOff x="1536" y="1063"/>
            <a:chExt cx="2976" cy="2825"/>
          </a:xfrm>
        </p:grpSpPr>
        <p:pic>
          <p:nvPicPr>
            <p:cNvPr id="6" name="Picture 4" descr="C:\data\Education\Customer\Pictures\25070400.cg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063"/>
              <a:ext cx="2976" cy="2825"/>
            </a:xfrm>
            <a:prstGeom prst="rect">
              <a:avLst/>
            </a:prstGeom>
            <a:noFill/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512" y="1063"/>
              <a:ext cx="0" cy="2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bg-B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683</Words>
  <Application>Microsoft Office PowerPoint</Application>
  <PresentationFormat>On-screen Show (4:3)</PresentationFormat>
  <Paragraphs>120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Машини за замразяване на плодове и зеленчуци </vt:lpstr>
      <vt:lpstr> ADVANTEC –  най-добрият фризер за плоски продукти </vt:lpstr>
      <vt:lpstr>Приложение в индустрията за плодове и зеленчуци</vt:lpstr>
      <vt:lpstr>Продукти за замразяване с ADVANTEC</vt:lpstr>
      <vt:lpstr>Slide 5</vt:lpstr>
      <vt:lpstr>Slide 6</vt:lpstr>
      <vt:lpstr>ADVANTEC – революция в замразяването и качеството</vt:lpstr>
      <vt:lpstr>ADVANTEC – базиран на технология на бомбардировка с хиляди струи въздушен поток с висока скорост</vt:lpstr>
      <vt:lpstr>Патенотавана  Технология на бомбардировка с хиляди струи въздушен поток с висока скорост  ADVANTEC</vt:lpstr>
      <vt:lpstr>Характеристики и ползи от технологията на бомбардировка с хиляди струи въздушен поток с висока скорост Frigoscandia Equipment  </vt:lpstr>
      <vt:lpstr> ADVANTEC Гъвкавост на лентата </vt:lpstr>
      <vt:lpstr>Глазиране – нов метод в растителната индустрия</vt:lpstr>
      <vt:lpstr>Замразяване на растителни продукти на Frigoscandia Equipment Спираловиден фризер</vt:lpstr>
      <vt:lpstr>Снимки на продуктите – тиквички на грил</vt:lpstr>
      <vt:lpstr>Снимки на продукта – зеленчуци на грил</vt:lpstr>
      <vt:lpstr>Снимки на продукта– печена чушка или чушка на грил</vt:lpstr>
      <vt:lpstr>Снимки на продукта– замразени блокчета от плодове и зеленчуци</vt:lpstr>
      <vt:lpstr>Снимки на продукта– оформен спанак</vt:lpstr>
      <vt:lpstr>Снимки на продукта– вегетариански бъргери</vt:lpstr>
      <vt:lpstr>GYRoCOMPACT® Спираловиден Фризер </vt:lpstr>
      <vt:lpstr>Гъвкавост в една конструкция</vt:lpstr>
      <vt:lpstr>GYRoCOMPACT® Спираловиден Фризер Серия‘M’ </vt:lpstr>
      <vt:lpstr>Красотата и семплостта на GYRoCOMPACT</vt:lpstr>
      <vt:lpstr>Замразяване на плодове и зеленчуци на блокчета на фризер плоча</vt:lpstr>
      <vt:lpstr> Къде да намерим DSI ? – Замразяване на сок в Jumex Mexico </vt:lpstr>
      <vt:lpstr>Замразяване на сок в Мексико(Jumex)</vt:lpstr>
      <vt:lpstr>По време на замразяването</vt:lpstr>
      <vt:lpstr>По време на размразяване</vt:lpstr>
      <vt:lpstr>PELLoFREZE – специален фризер за специални продукти</vt:lpstr>
      <vt:lpstr>PELLoFREEZE®</vt:lpstr>
      <vt:lpstr>PELLoFREEZE®</vt:lpstr>
      <vt:lpstr>Приложение</vt:lpstr>
      <vt:lpstr>За повече информация и въпроси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Machines for freezing of fruit and vegetables</dc:title>
  <dc:creator>ALEX</dc:creator>
  <cp:lastModifiedBy>SPPZRB</cp:lastModifiedBy>
  <cp:revision>68</cp:revision>
  <dcterms:created xsi:type="dcterms:W3CDTF">2006-08-16T00:00:00Z</dcterms:created>
  <dcterms:modified xsi:type="dcterms:W3CDTF">2014-04-15T07:49:24Z</dcterms:modified>
</cp:coreProperties>
</file>